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58" r:id="rId3"/>
    <p:sldId id="259" r:id="rId4"/>
    <p:sldId id="260" r:id="rId5"/>
    <p:sldId id="262" r:id="rId6"/>
    <p:sldId id="263" r:id="rId7"/>
    <p:sldId id="265" r:id="rId8"/>
    <p:sldId id="264" r:id="rId9"/>
    <p:sldId id="267" r:id="rId10"/>
    <p:sldId id="269"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02C"/>
    <a:srgbClr val="121212"/>
    <a:srgbClr val="1E1E1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26" autoAdjust="0"/>
    <p:restoredTop sz="94785" autoAdjust="0"/>
  </p:normalViewPr>
  <p:slideViewPr>
    <p:cSldViewPr snapToGrid="0">
      <p:cViewPr>
        <p:scale>
          <a:sx n="50" d="100"/>
          <a:sy n="50" d="100"/>
        </p:scale>
        <p:origin x="36"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25034B-15B7-4810-9F8D-787B8D77719B}" type="datetimeFigureOut">
              <a:rPr lang="en-US" smtClean="0"/>
              <a:t>7/12/2024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8BC4F1-5580-4134-8D83-2D9D3C04699B}" type="slidenum">
              <a:rPr lang="en-US" smtClean="0"/>
              <a:t>‹#›</a:t>
            </a:fld>
            <a:endParaRPr lang="en-US"/>
          </a:p>
        </p:txBody>
      </p:sp>
    </p:spTree>
    <p:extLst>
      <p:ext uri="{BB962C8B-B14F-4D97-AF65-F5344CB8AC3E}">
        <p14:creationId xmlns:p14="http://schemas.microsoft.com/office/powerpoint/2010/main" val="2633407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8BC4F1-5580-4134-8D83-2D9D3C04699B}" type="slidenum">
              <a:rPr lang="en-US" smtClean="0"/>
              <a:t>1</a:t>
            </a:fld>
            <a:endParaRPr lang="en-US"/>
          </a:p>
        </p:txBody>
      </p:sp>
    </p:spTree>
    <p:extLst>
      <p:ext uri="{BB962C8B-B14F-4D97-AF65-F5344CB8AC3E}">
        <p14:creationId xmlns:p14="http://schemas.microsoft.com/office/powerpoint/2010/main" val="277738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8BC4F1-5580-4134-8D83-2D9D3C04699B}" type="slidenum">
              <a:rPr lang="en-US" smtClean="0"/>
              <a:t>3</a:t>
            </a:fld>
            <a:endParaRPr lang="en-US"/>
          </a:p>
        </p:txBody>
      </p:sp>
    </p:spTree>
    <p:extLst>
      <p:ext uri="{BB962C8B-B14F-4D97-AF65-F5344CB8AC3E}">
        <p14:creationId xmlns:p14="http://schemas.microsoft.com/office/powerpoint/2010/main" val="2435790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8BC4F1-5580-4134-8D83-2D9D3C04699B}" type="slidenum">
              <a:rPr lang="en-US" smtClean="0"/>
              <a:t>6</a:t>
            </a:fld>
            <a:endParaRPr lang="en-US"/>
          </a:p>
        </p:txBody>
      </p:sp>
    </p:spTree>
    <p:extLst>
      <p:ext uri="{BB962C8B-B14F-4D97-AF65-F5344CB8AC3E}">
        <p14:creationId xmlns:p14="http://schemas.microsoft.com/office/powerpoint/2010/main" val="1198720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8BC4F1-5580-4134-8D83-2D9D3C04699B}" type="slidenum">
              <a:rPr lang="en-US" smtClean="0"/>
              <a:t>8</a:t>
            </a:fld>
            <a:endParaRPr lang="en-US"/>
          </a:p>
        </p:txBody>
      </p:sp>
    </p:spTree>
    <p:extLst>
      <p:ext uri="{BB962C8B-B14F-4D97-AF65-F5344CB8AC3E}">
        <p14:creationId xmlns:p14="http://schemas.microsoft.com/office/powerpoint/2010/main" val="835687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93662-D79B-1A67-1A60-A3DE626F47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1A323C-6C1B-F7CC-8557-549453651C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6D8602-8F0E-4D48-E5BB-AE06E3D121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E33014-25AB-5612-E268-0CFF6001960A}"/>
              </a:ext>
            </a:extLst>
          </p:cNvPr>
          <p:cNvSpPr>
            <a:spLocks noGrp="1"/>
          </p:cNvSpPr>
          <p:nvPr>
            <p:ph type="sldNum" sz="quarter" idx="5"/>
          </p:nvPr>
        </p:nvSpPr>
        <p:spPr/>
        <p:txBody>
          <a:bodyPr/>
          <a:lstStyle/>
          <a:p>
            <a:fld id="{7B8BC4F1-5580-4134-8D83-2D9D3C04699B}" type="slidenum">
              <a:rPr lang="en-US" smtClean="0"/>
              <a:t>9</a:t>
            </a:fld>
            <a:endParaRPr lang="en-US"/>
          </a:p>
        </p:txBody>
      </p:sp>
    </p:spTree>
    <p:extLst>
      <p:ext uri="{BB962C8B-B14F-4D97-AF65-F5344CB8AC3E}">
        <p14:creationId xmlns:p14="http://schemas.microsoft.com/office/powerpoint/2010/main" val="3293613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3A2AB-26A9-D7B8-9E77-15B0C45507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5FF46-A8EA-401B-7EAE-E7582DADF5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093B27-939E-60BE-4BB5-DEC1F4F75C8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1AD5E7-9D1C-EFF1-C6DD-2B1A15E73913}"/>
              </a:ext>
            </a:extLst>
          </p:cNvPr>
          <p:cNvSpPr>
            <a:spLocks noGrp="1"/>
          </p:cNvSpPr>
          <p:nvPr>
            <p:ph type="sldNum" sz="quarter" idx="5"/>
          </p:nvPr>
        </p:nvSpPr>
        <p:spPr/>
        <p:txBody>
          <a:bodyPr/>
          <a:lstStyle/>
          <a:p>
            <a:fld id="{7B8BC4F1-5580-4134-8D83-2D9D3C04699B}" type="slidenum">
              <a:rPr lang="en-US" smtClean="0"/>
              <a:t>10</a:t>
            </a:fld>
            <a:endParaRPr lang="en-US"/>
          </a:p>
        </p:txBody>
      </p:sp>
    </p:spTree>
    <p:extLst>
      <p:ext uri="{BB962C8B-B14F-4D97-AF65-F5344CB8AC3E}">
        <p14:creationId xmlns:p14="http://schemas.microsoft.com/office/powerpoint/2010/main" val="1642718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A21C3-646C-58C2-E053-06A8CE10E5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0253EE-1415-1B8C-C32B-76451F429B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7FC50A-DC62-0A25-A154-D2FB83A01F2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410A6B9-F621-4C5E-7A21-7C2BFA8294E9}"/>
              </a:ext>
            </a:extLst>
          </p:cNvPr>
          <p:cNvSpPr>
            <a:spLocks noGrp="1"/>
          </p:cNvSpPr>
          <p:nvPr>
            <p:ph type="sldNum" sz="quarter" idx="5"/>
          </p:nvPr>
        </p:nvSpPr>
        <p:spPr/>
        <p:txBody>
          <a:bodyPr/>
          <a:lstStyle/>
          <a:p>
            <a:fld id="{7B8BC4F1-5580-4134-8D83-2D9D3C04699B}" type="slidenum">
              <a:rPr lang="en-US" smtClean="0"/>
              <a:t>11</a:t>
            </a:fld>
            <a:endParaRPr lang="en-US"/>
          </a:p>
        </p:txBody>
      </p:sp>
    </p:spTree>
    <p:extLst>
      <p:ext uri="{BB962C8B-B14F-4D97-AF65-F5344CB8AC3E}">
        <p14:creationId xmlns:p14="http://schemas.microsoft.com/office/powerpoint/2010/main" val="2649581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E7454-76FA-84E1-CCF0-E3EAF9DDA2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386E97-AB42-8404-5926-9AE309D545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359BD8-C577-F2D3-B010-FED0EDCDCEDB}"/>
              </a:ext>
            </a:extLst>
          </p:cNvPr>
          <p:cNvSpPr>
            <a:spLocks noGrp="1"/>
          </p:cNvSpPr>
          <p:nvPr>
            <p:ph type="dt" sz="half" idx="10"/>
          </p:nvPr>
        </p:nvSpPr>
        <p:spPr/>
        <p:txBody>
          <a:bodyPr/>
          <a:lstStyle/>
          <a:p>
            <a:fld id="{8A9E667F-FFFF-4995-9116-237DB06802E6}" type="datetimeFigureOut">
              <a:rPr lang="en-US" smtClean="0"/>
              <a:t>7/12/2024</a:t>
            </a:fld>
            <a:endParaRPr lang="en-US"/>
          </a:p>
        </p:txBody>
      </p:sp>
      <p:sp>
        <p:nvSpPr>
          <p:cNvPr id="5" name="Footer Placeholder 4">
            <a:extLst>
              <a:ext uri="{FF2B5EF4-FFF2-40B4-BE49-F238E27FC236}">
                <a16:creationId xmlns:a16="http://schemas.microsoft.com/office/drawing/2014/main" id="{8AFECFB8-F79D-E905-920E-113D0E60AF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067EE7-2655-55F6-2D78-D7AB0BF78FFC}"/>
              </a:ext>
            </a:extLst>
          </p:cNvPr>
          <p:cNvSpPr>
            <a:spLocks noGrp="1"/>
          </p:cNvSpPr>
          <p:nvPr>
            <p:ph type="sldNum" sz="quarter" idx="12"/>
          </p:nvPr>
        </p:nvSpPr>
        <p:spPr/>
        <p:txBody>
          <a:bodyPr/>
          <a:lstStyle/>
          <a:p>
            <a:fld id="{3C79174B-C297-4309-9017-9BE243642657}" type="slidenum">
              <a:rPr lang="en-US" smtClean="0"/>
              <a:t>‹#›</a:t>
            </a:fld>
            <a:endParaRPr lang="en-US"/>
          </a:p>
        </p:txBody>
      </p:sp>
    </p:spTree>
    <p:extLst>
      <p:ext uri="{BB962C8B-B14F-4D97-AF65-F5344CB8AC3E}">
        <p14:creationId xmlns:p14="http://schemas.microsoft.com/office/powerpoint/2010/main" val="1908808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73C00-BF64-FB1D-74B0-4EDCB4EBD8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DE6BA2-2277-7AD0-0409-9FEF38F6B5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7C7745-F322-6332-2C16-39442B311956}"/>
              </a:ext>
            </a:extLst>
          </p:cNvPr>
          <p:cNvSpPr>
            <a:spLocks noGrp="1"/>
          </p:cNvSpPr>
          <p:nvPr>
            <p:ph type="dt" sz="half" idx="10"/>
          </p:nvPr>
        </p:nvSpPr>
        <p:spPr/>
        <p:txBody>
          <a:bodyPr/>
          <a:lstStyle/>
          <a:p>
            <a:fld id="{8A9E667F-FFFF-4995-9116-237DB06802E6}" type="datetimeFigureOut">
              <a:rPr lang="en-US" smtClean="0"/>
              <a:t>7/12/2024</a:t>
            </a:fld>
            <a:endParaRPr lang="en-US"/>
          </a:p>
        </p:txBody>
      </p:sp>
      <p:sp>
        <p:nvSpPr>
          <p:cNvPr id="5" name="Footer Placeholder 4">
            <a:extLst>
              <a:ext uri="{FF2B5EF4-FFF2-40B4-BE49-F238E27FC236}">
                <a16:creationId xmlns:a16="http://schemas.microsoft.com/office/drawing/2014/main" id="{BD0A41C5-2D1F-5D1D-4A5A-4F01707BB4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C5A332-4720-1FAA-E023-36B23CC2CF16}"/>
              </a:ext>
            </a:extLst>
          </p:cNvPr>
          <p:cNvSpPr>
            <a:spLocks noGrp="1"/>
          </p:cNvSpPr>
          <p:nvPr>
            <p:ph type="sldNum" sz="quarter" idx="12"/>
          </p:nvPr>
        </p:nvSpPr>
        <p:spPr/>
        <p:txBody>
          <a:bodyPr/>
          <a:lstStyle/>
          <a:p>
            <a:fld id="{3C79174B-C297-4309-9017-9BE243642657}" type="slidenum">
              <a:rPr lang="en-US" smtClean="0"/>
              <a:t>‹#›</a:t>
            </a:fld>
            <a:endParaRPr lang="en-US"/>
          </a:p>
        </p:txBody>
      </p:sp>
    </p:spTree>
    <p:extLst>
      <p:ext uri="{BB962C8B-B14F-4D97-AF65-F5344CB8AC3E}">
        <p14:creationId xmlns:p14="http://schemas.microsoft.com/office/powerpoint/2010/main" val="2113330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40D4D5-5B6F-81C3-F742-8436EEDCFE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8DD3E4-8246-DD73-FA74-C2930A6708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7A50AE-759F-4A12-1A66-545D320F6697}"/>
              </a:ext>
            </a:extLst>
          </p:cNvPr>
          <p:cNvSpPr>
            <a:spLocks noGrp="1"/>
          </p:cNvSpPr>
          <p:nvPr>
            <p:ph type="dt" sz="half" idx="10"/>
          </p:nvPr>
        </p:nvSpPr>
        <p:spPr/>
        <p:txBody>
          <a:bodyPr/>
          <a:lstStyle/>
          <a:p>
            <a:fld id="{8A9E667F-FFFF-4995-9116-237DB06802E6}" type="datetimeFigureOut">
              <a:rPr lang="en-US" smtClean="0"/>
              <a:t>7/12/2024</a:t>
            </a:fld>
            <a:endParaRPr lang="en-US"/>
          </a:p>
        </p:txBody>
      </p:sp>
      <p:sp>
        <p:nvSpPr>
          <p:cNvPr id="5" name="Footer Placeholder 4">
            <a:extLst>
              <a:ext uri="{FF2B5EF4-FFF2-40B4-BE49-F238E27FC236}">
                <a16:creationId xmlns:a16="http://schemas.microsoft.com/office/drawing/2014/main" id="{55A1E129-5912-BCEC-C8E7-6FF5B5463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8EEC0A-5984-29B4-11CF-D2F5DF2D4F19}"/>
              </a:ext>
            </a:extLst>
          </p:cNvPr>
          <p:cNvSpPr>
            <a:spLocks noGrp="1"/>
          </p:cNvSpPr>
          <p:nvPr>
            <p:ph type="sldNum" sz="quarter" idx="12"/>
          </p:nvPr>
        </p:nvSpPr>
        <p:spPr/>
        <p:txBody>
          <a:bodyPr/>
          <a:lstStyle/>
          <a:p>
            <a:fld id="{3C79174B-C297-4309-9017-9BE243642657}" type="slidenum">
              <a:rPr lang="en-US" smtClean="0"/>
              <a:t>‹#›</a:t>
            </a:fld>
            <a:endParaRPr lang="en-US"/>
          </a:p>
        </p:txBody>
      </p:sp>
    </p:spTree>
    <p:extLst>
      <p:ext uri="{BB962C8B-B14F-4D97-AF65-F5344CB8AC3E}">
        <p14:creationId xmlns:p14="http://schemas.microsoft.com/office/powerpoint/2010/main" val="3464444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9EA5C-A7FD-7430-C165-DECAD37698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8874C2-8D29-0CC9-DE81-25F00872B8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219984-3DF8-CB01-7B52-DF3C44EDCEDF}"/>
              </a:ext>
            </a:extLst>
          </p:cNvPr>
          <p:cNvSpPr>
            <a:spLocks noGrp="1"/>
          </p:cNvSpPr>
          <p:nvPr>
            <p:ph type="dt" sz="half" idx="10"/>
          </p:nvPr>
        </p:nvSpPr>
        <p:spPr/>
        <p:txBody>
          <a:bodyPr/>
          <a:lstStyle/>
          <a:p>
            <a:fld id="{8A9E667F-FFFF-4995-9116-237DB06802E6}" type="datetimeFigureOut">
              <a:rPr lang="en-US" smtClean="0"/>
              <a:t>7/12/2024</a:t>
            </a:fld>
            <a:endParaRPr lang="en-US"/>
          </a:p>
        </p:txBody>
      </p:sp>
      <p:sp>
        <p:nvSpPr>
          <p:cNvPr id="5" name="Footer Placeholder 4">
            <a:extLst>
              <a:ext uri="{FF2B5EF4-FFF2-40B4-BE49-F238E27FC236}">
                <a16:creationId xmlns:a16="http://schemas.microsoft.com/office/drawing/2014/main" id="{E5BBD81A-0FB2-3748-ECF7-B059DFEED4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8E970A-304F-FB89-E6BE-4AB04109B7EA}"/>
              </a:ext>
            </a:extLst>
          </p:cNvPr>
          <p:cNvSpPr>
            <a:spLocks noGrp="1"/>
          </p:cNvSpPr>
          <p:nvPr>
            <p:ph type="sldNum" sz="quarter" idx="12"/>
          </p:nvPr>
        </p:nvSpPr>
        <p:spPr/>
        <p:txBody>
          <a:bodyPr/>
          <a:lstStyle/>
          <a:p>
            <a:fld id="{3C79174B-C297-4309-9017-9BE243642657}" type="slidenum">
              <a:rPr lang="en-US" smtClean="0"/>
              <a:t>‹#›</a:t>
            </a:fld>
            <a:endParaRPr lang="en-US"/>
          </a:p>
        </p:txBody>
      </p:sp>
    </p:spTree>
    <p:extLst>
      <p:ext uri="{BB962C8B-B14F-4D97-AF65-F5344CB8AC3E}">
        <p14:creationId xmlns:p14="http://schemas.microsoft.com/office/powerpoint/2010/main" val="2255911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1E89C-2106-4AD3-7E92-6B64956728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CBF3CA-C961-2984-CB02-7E7BCFF6E45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DDEB83-77C9-CF46-DAA3-A8046FF2893B}"/>
              </a:ext>
            </a:extLst>
          </p:cNvPr>
          <p:cNvSpPr>
            <a:spLocks noGrp="1"/>
          </p:cNvSpPr>
          <p:nvPr>
            <p:ph type="dt" sz="half" idx="10"/>
          </p:nvPr>
        </p:nvSpPr>
        <p:spPr/>
        <p:txBody>
          <a:bodyPr/>
          <a:lstStyle/>
          <a:p>
            <a:fld id="{8A9E667F-FFFF-4995-9116-237DB06802E6}" type="datetimeFigureOut">
              <a:rPr lang="en-US" smtClean="0"/>
              <a:t>7/12/2024</a:t>
            </a:fld>
            <a:endParaRPr lang="en-US"/>
          </a:p>
        </p:txBody>
      </p:sp>
      <p:sp>
        <p:nvSpPr>
          <p:cNvPr id="5" name="Footer Placeholder 4">
            <a:extLst>
              <a:ext uri="{FF2B5EF4-FFF2-40B4-BE49-F238E27FC236}">
                <a16:creationId xmlns:a16="http://schemas.microsoft.com/office/drawing/2014/main" id="{F7D1579C-5CFD-A0A1-EB4C-359CC65D8F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72816D-851D-AEEF-ACCF-6B6D7124C93F}"/>
              </a:ext>
            </a:extLst>
          </p:cNvPr>
          <p:cNvSpPr>
            <a:spLocks noGrp="1"/>
          </p:cNvSpPr>
          <p:nvPr>
            <p:ph type="sldNum" sz="quarter" idx="12"/>
          </p:nvPr>
        </p:nvSpPr>
        <p:spPr/>
        <p:txBody>
          <a:bodyPr/>
          <a:lstStyle/>
          <a:p>
            <a:fld id="{3C79174B-C297-4309-9017-9BE243642657}" type="slidenum">
              <a:rPr lang="en-US" smtClean="0"/>
              <a:t>‹#›</a:t>
            </a:fld>
            <a:endParaRPr lang="en-US"/>
          </a:p>
        </p:txBody>
      </p:sp>
    </p:spTree>
    <p:extLst>
      <p:ext uri="{BB962C8B-B14F-4D97-AF65-F5344CB8AC3E}">
        <p14:creationId xmlns:p14="http://schemas.microsoft.com/office/powerpoint/2010/main" val="39462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83DCA-A2EA-47B3-ECBF-9AA1976B98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AC6F74-277D-C060-810A-E854D97907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0B04C5-C37C-C437-6E07-14E8920DD7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74848D-5AC3-A21C-773B-5BFDB1AF13C2}"/>
              </a:ext>
            </a:extLst>
          </p:cNvPr>
          <p:cNvSpPr>
            <a:spLocks noGrp="1"/>
          </p:cNvSpPr>
          <p:nvPr>
            <p:ph type="dt" sz="half" idx="10"/>
          </p:nvPr>
        </p:nvSpPr>
        <p:spPr/>
        <p:txBody>
          <a:bodyPr/>
          <a:lstStyle/>
          <a:p>
            <a:fld id="{8A9E667F-FFFF-4995-9116-237DB06802E6}" type="datetimeFigureOut">
              <a:rPr lang="en-US" smtClean="0"/>
              <a:t>7/12/2024</a:t>
            </a:fld>
            <a:endParaRPr lang="en-US"/>
          </a:p>
        </p:txBody>
      </p:sp>
      <p:sp>
        <p:nvSpPr>
          <p:cNvPr id="6" name="Footer Placeholder 5">
            <a:extLst>
              <a:ext uri="{FF2B5EF4-FFF2-40B4-BE49-F238E27FC236}">
                <a16:creationId xmlns:a16="http://schemas.microsoft.com/office/drawing/2014/main" id="{2A10DBDB-8311-E76C-2A62-4FD58ABFD2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CDC73E-B858-8DFE-93FA-2C6296651263}"/>
              </a:ext>
            </a:extLst>
          </p:cNvPr>
          <p:cNvSpPr>
            <a:spLocks noGrp="1"/>
          </p:cNvSpPr>
          <p:nvPr>
            <p:ph type="sldNum" sz="quarter" idx="12"/>
          </p:nvPr>
        </p:nvSpPr>
        <p:spPr/>
        <p:txBody>
          <a:bodyPr/>
          <a:lstStyle/>
          <a:p>
            <a:fld id="{3C79174B-C297-4309-9017-9BE243642657}" type="slidenum">
              <a:rPr lang="en-US" smtClean="0"/>
              <a:t>‹#›</a:t>
            </a:fld>
            <a:endParaRPr lang="en-US"/>
          </a:p>
        </p:txBody>
      </p:sp>
    </p:spTree>
    <p:extLst>
      <p:ext uri="{BB962C8B-B14F-4D97-AF65-F5344CB8AC3E}">
        <p14:creationId xmlns:p14="http://schemas.microsoft.com/office/powerpoint/2010/main" val="2430647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8100D-CB33-0B63-71EF-51C380702A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E4B0BD-9BAB-2042-D6A3-0346A6FDDC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BFAC74-B250-A0AB-9BF2-9DB05072A3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38B634-CB15-588C-45CE-3CE6CEFC2D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4EB6D3-54A4-65E9-8E64-578DBB6D09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EC4D10-1B3D-CDBA-7723-0DBBD8CDF84D}"/>
              </a:ext>
            </a:extLst>
          </p:cNvPr>
          <p:cNvSpPr>
            <a:spLocks noGrp="1"/>
          </p:cNvSpPr>
          <p:nvPr>
            <p:ph type="dt" sz="half" idx="10"/>
          </p:nvPr>
        </p:nvSpPr>
        <p:spPr/>
        <p:txBody>
          <a:bodyPr/>
          <a:lstStyle/>
          <a:p>
            <a:fld id="{8A9E667F-FFFF-4995-9116-237DB06802E6}" type="datetimeFigureOut">
              <a:rPr lang="en-US" smtClean="0"/>
              <a:t>7/12/2024</a:t>
            </a:fld>
            <a:endParaRPr lang="en-US"/>
          </a:p>
        </p:txBody>
      </p:sp>
      <p:sp>
        <p:nvSpPr>
          <p:cNvPr id="8" name="Footer Placeholder 7">
            <a:extLst>
              <a:ext uri="{FF2B5EF4-FFF2-40B4-BE49-F238E27FC236}">
                <a16:creationId xmlns:a16="http://schemas.microsoft.com/office/drawing/2014/main" id="{9D76B8D0-5D9A-978F-FA64-D6A89B96C7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A5A965-DCF0-A453-6054-27E7BA00BCE2}"/>
              </a:ext>
            </a:extLst>
          </p:cNvPr>
          <p:cNvSpPr>
            <a:spLocks noGrp="1"/>
          </p:cNvSpPr>
          <p:nvPr>
            <p:ph type="sldNum" sz="quarter" idx="12"/>
          </p:nvPr>
        </p:nvSpPr>
        <p:spPr/>
        <p:txBody>
          <a:bodyPr/>
          <a:lstStyle/>
          <a:p>
            <a:fld id="{3C79174B-C297-4309-9017-9BE243642657}" type="slidenum">
              <a:rPr lang="en-US" smtClean="0"/>
              <a:t>‹#›</a:t>
            </a:fld>
            <a:endParaRPr lang="en-US"/>
          </a:p>
        </p:txBody>
      </p:sp>
    </p:spTree>
    <p:extLst>
      <p:ext uri="{BB962C8B-B14F-4D97-AF65-F5344CB8AC3E}">
        <p14:creationId xmlns:p14="http://schemas.microsoft.com/office/powerpoint/2010/main" val="3544017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387AE-4BF5-8948-6D3B-E48764BDFD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89FD16-7FAC-F1AF-E056-70FAC115A8B6}"/>
              </a:ext>
            </a:extLst>
          </p:cNvPr>
          <p:cNvSpPr>
            <a:spLocks noGrp="1"/>
          </p:cNvSpPr>
          <p:nvPr>
            <p:ph type="dt" sz="half" idx="10"/>
          </p:nvPr>
        </p:nvSpPr>
        <p:spPr/>
        <p:txBody>
          <a:bodyPr/>
          <a:lstStyle/>
          <a:p>
            <a:fld id="{8A9E667F-FFFF-4995-9116-237DB06802E6}" type="datetimeFigureOut">
              <a:rPr lang="en-US" smtClean="0"/>
              <a:t>7/12/2024</a:t>
            </a:fld>
            <a:endParaRPr lang="en-US"/>
          </a:p>
        </p:txBody>
      </p:sp>
      <p:sp>
        <p:nvSpPr>
          <p:cNvPr id="4" name="Footer Placeholder 3">
            <a:extLst>
              <a:ext uri="{FF2B5EF4-FFF2-40B4-BE49-F238E27FC236}">
                <a16:creationId xmlns:a16="http://schemas.microsoft.com/office/drawing/2014/main" id="{1011A2BE-C65A-F1D7-4A86-7B54822A35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5397CB-24B7-7F9C-2FBC-592C3BA20318}"/>
              </a:ext>
            </a:extLst>
          </p:cNvPr>
          <p:cNvSpPr>
            <a:spLocks noGrp="1"/>
          </p:cNvSpPr>
          <p:nvPr>
            <p:ph type="sldNum" sz="quarter" idx="12"/>
          </p:nvPr>
        </p:nvSpPr>
        <p:spPr/>
        <p:txBody>
          <a:bodyPr/>
          <a:lstStyle/>
          <a:p>
            <a:fld id="{3C79174B-C297-4309-9017-9BE243642657}" type="slidenum">
              <a:rPr lang="en-US" smtClean="0"/>
              <a:t>‹#›</a:t>
            </a:fld>
            <a:endParaRPr lang="en-US"/>
          </a:p>
        </p:txBody>
      </p:sp>
    </p:spTree>
    <p:extLst>
      <p:ext uri="{BB962C8B-B14F-4D97-AF65-F5344CB8AC3E}">
        <p14:creationId xmlns:p14="http://schemas.microsoft.com/office/powerpoint/2010/main" val="1414030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F1BAFA-9670-A242-09B3-EA448B3DC73F}"/>
              </a:ext>
            </a:extLst>
          </p:cNvPr>
          <p:cNvSpPr>
            <a:spLocks noGrp="1"/>
          </p:cNvSpPr>
          <p:nvPr>
            <p:ph type="dt" sz="half" idx="10"/>
          </p:nvPr>
        </p:nvSpPr>
        <p:spPr/>
        <p:txBody>
          <a:bodyPr/>
          <a:lstStyle/>
          <a:p>
            <a:fld id="{8A9E667F-FFFF-4995-9116-237DB06802E6}" type="datetimeFigureOut">
              <a:rPr lang="en-US" smtClean="0"/>
              <a:t>7/12/2024</a:t>
            </a:fld>
            <a:endParaRPr lang="en-US"/>
          </a:p>
        </p:txBody>
      </p:sp>
      <p:sp>
        <p:nvSpPr>
          <p:cNvPr id="3" name="Footer Placeholder 2">
            <a:extLst>
              <a:ext uri="{FF2B5EF4-FFF2-40B4-BE49-F238E27FC236}">
                <a16:creationId xmlns:a16="http://schemas.microsoft.com/office/drawing/2014/main" id="{5CC8F40D-4AC1-8126-2E4C-C199C3FC89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27AB9E-E68B-BBE9-EB10-9A365A6050B1}"/>
              </a:ext>
            </a:extLst>
          </p:cNvPr>
          <p:cNvSpPr>
            <a:spLocks noGrp="1"/>
          </p:cNvSpPr>
          <p:nvPr>
            <p:ph type="sldNum" sz="quarter" idx="12"/>
          </p:nvPr>
        </p:nvSpPr>
        <p:spPr/>
        <p:txBody>
          <a:bodyPr/>
          <a:lstStyle/>
          <a:p>
            <a:fld id="{3C79174B-C297-4309-9017-9BE243642657}" type="slidenum">
              <a:rPr lang="en-US" smtClean="0"/>
              <a:t>‹#›</a:t>
            </a:fld>
            <a:endParaRPr lang="en-US"/>
          </a:p>
        </p:txBody>
      </p:sp>
    </p:spTree>
    <p:extLst>
      <p:ext uri="{BB962C8B-B14F-4D97-AF65-F5344CB8AC3E}">
        <p14:creationId xmlns:p14="http://schemas.microsoft.com/office/powerpoint/2010/main" val="3087146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08077-0695-0FBE-C80C-2B3BFBC1C4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B9B970-19A2-4C4B-0DAE-3A31EBD61B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9CF2CA-1035-DB97-3453-DDD06647DF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2C3604-9B3F-89E1-B4E7-842B3354AD73}"/>
              </a:ext>
            </a:extLst>
          </p:cNvPr>
          <p:cNvSpPr>
            <a:spLocks noGrp="1"/>
          </p:cNvSpPr>
          <p:nvPr>
            <p:ph type="dt" sz="half" idx="10"/>
          </p:nvPr>
        </p:nvSpPr>
        <p:spPr/>
        <p:txBody>
          <a:bodyPr/>
          <a:lstStyle/>
          <a:p>
            <a:fld id="{8A9E667F-FFFF-4995-9116-237DB06802E6}" type="datetimeFigureOut">
              <a:rPr lang="en-US" smtClean="0"/>
              <a:t>7/12/2024</a:t>
            </a:fld>
            <a:endParaRPr lang="en-US"/>
          </a:p>
        </p:txBody>
      </p:sp>
      <p:sp>
        <p:nvSpPr>
          <p:cNvPr id="6" name="Footer Placeholder 5">
            <a:extLst>
              <a:ext uri="{FF2B5EF4-FFF2-40B4-BE49-F238E27FC236}">
                <a16:creationId xmlns:a16="http://schemas.microsoft.com/office/drawing/2014/main" id="{C9D6A8C5-D56B-CC9E-D17C-02E3E3E55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BD283B-22FE-6431-BF98-7A8B1650030E}"/>
              </a:ext>
            </a:extLst>
          </p:cNvPr>
          <p:cNvSpPr>
            <a:spLocks noGrp="1"/>
          </p:cNvSpPr>
          <p:nvPr>
            <p:ph type="sldNum" sz="quarter" idx="12"/>
          </p:nvPr>
        </p:nvSpPr>
        <p:spPr/>
        <p:txBody>
          <a:bodyPr/>
          <a:lstStyle/>
          <a:p>
            <a:fld id="{3C79174B-C297-4309-9017-9BE243642657}" type="slidenum">
              <a:rPr lang="en-US" smtClean="0"/>
              <a:t>‹#›</a:t>
            </a:fld>
            <a:endParaRPr lang="en-US"/>
          </a:p>
        </p:txBody>
      </p:sp>
    </p:spTree>
    <p:extLst>
      <p:ext uri="{BB962C8B-B14F-4D97-AF65-F5344CB8AC3E}">
        <p14:creationId xmlns:p14="http://schemas.microsoft.com/office/powerpoint/2010/main" val="1881544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24EDC-E689-C964-9E19-AC6A834F7F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6EE082-4406-309C-4699-0735FB9706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EB037E-93DE-5A2A-DF28-B5EFA709C3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B35B53-468D-22F3-E1C8-D2A2D77291A2}"/>
              </a:ext>
            </a:extLst>
          </p:cNvPr>
          <p:cNvSpPr>
            <a:spLocks noGrp="1"/>
          </p:cNvSpPr>
          <p:nvPr>
            <p:ph type="dt" sz="half" idx="10"/>
          </p:nvPr>
        </p:nvSpPr>
        <p:spPr/>
        <p:txBody>
          <a:bodyPr/>
          <a:lstStyle/>
          <a:p>
            <a:fld id="{8A9E667F-FFFF-4995-9116-237DB06802E6}" type="datetimeFigureOut">
              <a:rPr lang="en-US" smtClean="0"/>
              <a:t>7/12/2024</a:t>
            </a:fld>
            <a:endParaRPr lang="en-US"/>
          </a:p>
        </p:txBody>
      </p:sp>
      <p:sp>
        <p:nvSpPr>
          <p:cNvPr id="6" name="Footer Placeholder 5">
            <a:extLst>
              <a:ext uri="{FF2B5EF4-FFF2-40B4-BE49-F238E27FC236}">
                <a16:creationId xmlns:a16="http://schemas.microsoft.com/office/drawing/2014/main" id="{A90B5343-FCA3-D132-17E3-0AE957AB1E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847A56-0C71-59AE-ECB4-45805D4F7119}"/>
              </a:ext>
            </a:extLst>
          </p:cNvPr>
          <p:cNvSpPr>
            <a:spLocks noGrp="1"/>
          </p:cNvSpPr>
          <p:nvPr>
            <p:ph type="sldNum" sz="quarter" idx="12"/>
          </p:nvPr>
        </p:nvSpPr>
        <p:spPr/>
        <p:txBody>
          <a:bodyPr/>
          <a:lstStyle/>
          <a:p>
            <a:fld id="{3C79174B-C297-4309-9017-9BE243642657}" type="slidenum">
              <a:rPr lang="en-US" smtClean="0"/>
              <a:t>‹#›</a:t>
            </a:fld>
            <a:endParaRPr lang="en-US"/>
          </a:p>
        </p:txBody>
      </p:sp>
    </p:spTree>
    <p:extLst>
      <p:ext uri="{BB962C8B-B14F-4D97-AF65-F5344CB8AC3E}">
        <p14:creationId xmlns:p14="http://schemas.microsoft.com/office/powerpoint/2010/main" val="784227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7013A0-2B22-0074-5133-94E6962A19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EBFCDD-FEAB-A248-5A91-1FA98DF351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65D048-A3EC-3BBD-1D3C-F96763E109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A9E667F-FFFF-4995-9116-237DB06802E6}" type="datetimeFigureOut">
              <a:rPr lang="en-US" smtClean="0"/>
              <a:t>7/12/2024</a:t>
            </a:fld>
            <a:endParaRPr lang="en-US"/>
          </a:p>
        </p:txBody>
      </p:sp>
      <p:sp>
        <p:nvSpPr>
          <p:cNvPr id="5" name="Footer Placeholder 4">
            <a:extLst>
              <a:ext uri="{FF2B5EF4-FFF2-40B4-BE49-F238E27FC236}">
                <a16:creationId xmlns:a16="http://schemas.microsoft.com/office/drawing/2014/main" id="{44240354-76BE-F4CA-71C1-9CA3D3510F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F1EF0B8-7FF0-7622-CD58-C260B1EEEA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C79174B-C297-4309-9017-9BE243642657}" type="slidenum">
              <a:rPr lang="en-US" smtClean="0"/>
              <a:t>‹#›</a:t>
            </a:fld>
            <a:endParaRPr lang="en-US"/>
          </a:p>
        </p:txBody>
      </p:sp>
    </p:spTree>
    <p:extLst>
      <p:ext uri="{BB962C8B-B14F-4D97-AF65-F5344CB8AC3E}">
        <p14:creationId xmlns:p14="http://schemas.microsoft.com/office/powerpoint/2010/main" val="1143793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g"/><Relationship Id="rId7" Type="http://schemas.openxmlformats.org/officeDocument/2006/relationships/image" Target="../media/image6.svg"/><Relationship Id="rId12"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sv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9.png"/><Relationship Id="rId12" Type="http://schemas.openxmlformats.org/officeDocument/2006/relationships/image" Target="../media/image16.jpe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jpeg"/><Relationship Id="rId5" Type="http://schemas.openxmlformats.org/officeDocument/2006/relationships/image" Target="../media/image5.png"/><Relationship Id="rId10" Type="http://schemas.openxmlformats.org/officeDocument/2006/relationships/image" Target="../media/image15.svg"/><Relationship Id="rId4" Type="http://schemas.openxmlformats.org/officeDocument/2006/relationships/image" Target="../media/image4.svg"/><Relationship Id="rId9" Type="http://schemas.openxmlformats.org/officeDocument/2006/relationships/image" Target="../media/image14.png"/><Relationship Id="rId14"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7.jpeg"/><Relationship Id="rId3" Type="http://schemas.openxmlformats.org/officeDocument/2006/relationships/image" Target="../media/image2.jpg"/><Relationship Id="rId7" Type="http://schemas.openxmlformats.org/officeDocument/2006/relationships/image" Target="../media/image6.svg"/><Relationship Id="rId12" Type="http://schemas.openxmlformats.org/officeDocument/2006/relationships/image" Target="../media/image11.jpe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5.svg"/><Relationship Id="rId5" Type="http://schemas.openxmlformats.org/officeDocument/2006/relationships/image" Target="../media/image4.svg"/><Relationship Id="rId15" Type="http://schemas.openxmlformats.org/officeDocument/2006/relationships/image" Target="../media/image13.sv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jpeg"/><Relationship Id="rId3" Type="http://schemas.openxmlformats.org/officeDocument/2006/relationships/image" Target="../media/image17.jpeg"/><Relationship Id="rId7" Type="http://schemas.openxmlformats.org/officeDocument/2006/relationships/image" Target="../media/image5.png"/><Relationship Id="rId12" Type="http://schemas.openxmlformats.org/officeDocument/2006/relationships/image" Target="../media/image15.svg"/><Relationship Id="rId17" Type="http://schemas.openxmlformats.org/officeDocument/2006/relationships/image" Target="../media/image13.svg"/><Relationship Id="rId2" Type="http://schemas.openxmlformats.org/officeDocument/2006/relationships/notesSlide" Target="../notesSlides/notesSlide3.xml"/><Relationship Id="rId16"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png"/><Relationship Id="rId5" Type="http://schemas.openxmlformats.org/officeDocument/2006/relationships/image" Target="../media/image3.png"/><Relationship Id="rId15" Type="http://schemas.openxmlformats.org/officeDocument/2006/relationships/image" Target="../media/image18.jpeg"/><Relationship Id="rId10" Type="http://schemas.openxmlformats.org/officeDocument/2006/relationships/image" Target="../media/image10.svg"/><Relationship Id="rId4" Type="http://schemas.openxmlformats.org/officeDocument/2006/relationships/image" Target="../media/image2.jpg"/><Relationship Id="rId9" Type="http://schemas.openxmlformats.org/officeDocument/2006/relationships/image" Target="../media/image9.png"/><Relationship Id="rId14" Type="http://schemas.openxmlformats.org/officeDocument/2006/relationships/image" Target="../media/image16.jpe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6.jpeg"/><Relationship Id="rId3" Type="http://schemas.openxmlformats.org/officeDocument/2006/relationships/image" Target="../media/image2.jpg"/><Relationship Id="rId7" Type="http://schemas.openxmlformats.org/officeDocument/2006/relationships/image" Target="../media/image6.svg"/><Relationship Id="rId12" Type="http://schemas.openxmlformats.org/officeDocument/2006/relationships/image" Target="../media/image11.jpeg"/><Relationship Id="rId2" Type="http://schemas.openxmlformats.org/officeDocument/2006/relationships/image" Target="../media/image17.jpeg"/><Relationship Id="rId16" Type="http://schemas.openxmlformats.org/officeDocument/2006/relationships/image" Target="../media/image13.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5.svg"/><Relationship Id="rId5" Type="http://schemas.openxmlformats.org/officeDocument/2006/relationships/image" Target="../media/image4.svg"/><Relationship Id="rId15" Type="http://schemas.openxmlformats.org/officeDocument/2006/relationships/image" Target="../media/image12.pn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18.jpe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jpg"/><Relationship Id="rId4" Type="http://schemas.openxmlformats.org/officeDocument/2006/relationships/image" Target="../media/image10.svg"/><Relationship Id="rId9"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15B91E6-790B-3F35-25D3-A9F06F70534C}"/>
              </a:ext>
            </a:extLst>
          </p:cNvPr>
          <p:cNvSpPr/>
          <p:nvPr/>
        </p:nvSpPr>
        <p:spPr>
          <a:xfrm rot="1865821">
            <a:off x="-4381877" y="-256683"/>
            <a:ext cx="9651036" cy="6752585"/>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C7CCFF-704A-CB30-0C0F-92C702CFA1A2}"/>
              </a:ext>
            </a:extLst>
          </p:cNvPr>
          <p:cNvSpPr/>
          <p:nvPr/>
        </p:nvSpPr>
        <p:spPr>
          <a:xfrm rot="1887308">
            <a:off x="897452" y="928513"/>
            <a:ext cx="5963716" cy="321194"/>
          </a:xfrm>
          <a:prstGeom prst="rect">
            <a:avLst/>
          </a:prstGeom>
          <a:solidFill>
            <a:schemeClr val="tx1">
              <a:lumMod val="85000"/>
              <a:lumOff val="15000"/>
            </a:schemeClr>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DE82F57-D85E-F4E3-5473-C10B902F932A}"/>
              </a:ext>
            </a:extLst>
          </p:cNvPr>
          <p:cNvSpPr/>
          <p:nvPr/>
        </p:nvSpPr>
        <p:spPr>
          <a:xfrm rot="7305636">
            <a:off x="952003" y="5535246"/>
            <a:ext cx="7352889" cy="295582"/>
          </a:xfrm>
          <a:prstGeom prst="rect">
            <a:avLst/>
          </a:prstGeom>
          <a:solidFill>
            <a:schemeClr val="tx1">
              <a:lumMod val="85000"/>
              <a:lumOff val="15000"/>
            </a:schemeClr>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B4AA4D68-32C3-E12E-FF6A-5D1F892D9610}"/>
              </a:ext>
            </a:extLst>
          </p:cNvPr>
          <p:cNvCxnSpPr/>
          <p:nvPr/>
        </p:nvCxnSpPr>
        <p:spPr>
          <a:xfrm flipH="1">
            <a:off x="1828800" y="2255519"/>
            <a:ext cx="3576320" cy="6014720"/>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90F9A57-D4F9-8072-6588-4785872C5764}"/>
              </a:ext>
            </a:extLst>
          </p:cNvPr>
          <p:cNvCxnSpPr/>
          <p:nvPr/>
        </p:nvCxnSpPr>
        <p:spPr>
          <a:xfrm flipH="1">
            <a:off x="1158432" y="1810901"/>
            <a:ext cx="3576320" cy="6014720"/>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6E018EB2-1972-705A-0DAA-F8DE7974C9EF}"/>
              </a:ext>
            </a:extLst>
          </p:cNvPr>
          <p:cNvCxnSpPr/>
          <p:nvPr/>
        </p:nvCxnSpPr>
        <p:spPr>
          <a:xfrm flipH="1">
            <a:off x="497840" y="1412239"/>
            <a:ext cx="3576320" cy="6014720"/>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8B788C6F-CAC3-C609-8B7D-2B6A4CA02578}"/>
              </a:ext>
            </a:extLst>
          </p:cNvPr>
          <p:cNvCxnSpPr/>
          <p:nvPr/>
        </p:nvCxnSpPr>
        <p:spPr>
          <a:xfrm flipH="1">
            <a:off x="-179738" y="1004577"/>
            <a:ext cx="3576320" cy="6014720"/>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9D3686A-2642-FFEA-175D-CB4A764CC1EF}"/>
              </a:ext>
            </a:extLst>
          </p:cNvPr>
          <p:cNvCxnSpPr/>
          <p:nvPr/>
        </p:nvCxnSpPr>
        <p:spPr>
          <a:xfrm flipH="1">
            <a:off x="-737661" y="649345"/>
            <a:ext cx="3576320" cy="6014720"/>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69B2367A-E94B-AE48-4D2D-C59C80B0B5DD}"/>
              </a:ext>
            </a:extLst>
          </p:cNvPr>
          <p:cNvCxnSpPr/>
          <p:nvPr/>
        </p:nvCxnSpPr>
        <p:spPr>
          <a:xfrm flipH="1">
            <a:off x="-1408029" y="250683"/>
            <a:ext cx="3576320" cy="6014720"/>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5C58B63D-782A-138E-7017-C4B6057F8453}"/>
              </a:ext>
            </a:extLst>
          </p:cNvPr>
          <p:cNvCxnSpPr/>
          <p:nvPr/>
        </p:nvCxnSpPr>
        <p:spPr>
          <a:xfrm flipH="1">
            <a:off x="-2061531" y="-168687"/>
            <a:ext cx="3576320" cy="6014720"/>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1C240A89-7E70-8720-8F5B-5D277FC7D90F}"/>
              </a:ext>
            </a:extLst>
          </p:cNvPr>
          <p:cNvCxnSpPr>
            <a:cxnSpLocks/>
          </p:cNvCxnSpPr>
          <p:nvPr/>
        </p:nvCxnSpPr>
        <p:spPr>
          <a:xfrm flipH="1" flipV="1">
            <a:off x="223520" y="-220205"/>
            <a:ext cx="5694257" cy="3518112"/>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DC2D8B04-C4C4-399E-EBCD-27832598F108}"/>
              </a:ext>
            </a:extLst>
          </p:cNvPr>
          <p:cNvCxnSpPr>
            <a:cxnSpLocks/>
          </p:cNvCxnSpPr>
          <p:nvPr/>
        </p:nvCxnSpPr>
        <p:spPr>
          <a:xfrm flipH="1" flipV="1">
            <a:off x="-231908" y="323273"/>
            <a:ext cx="5694257" cy="3518112"/>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A6D0F24A-6A15-F5F5-CFD6-9CCA22AFC241}"/>
              </a:ext>
            </a:extLst>
          </p:cNvPr>
          <p:cNvCxnSpPr>
            <a:cxnSpLocks/>
          </p:cNvCxnSpPr>
          <p:nvPr/>
        </p:nvCxnSpPr>
        <p:spPr>
          <a:xfrm flipH="1" flipV="1">
            <a:off x="-561129" y="901487"/>
            <a:ext cx="5694257" cy="3518112"/>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9F875B6C-121E-1BD5-D325-132B1DE82F52}"/>
              </a:ext>
            </a:extLst>
          </p:cNvPr>
          <p:cNvCxnSpPr>
            <a:cxnSpLocks/>
          </p:cNvCxnSpPr>
          <p:nvPr/>
        </p:nvCxnSpPr>
        <p:spPr>
          <a:xfrm flipH="1" flipV="1">
            <a:off x="-985187" y="1475738"/>
            <a:ext cx="5694257" cy="3518112"/>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93F3838-1B18-D612-0B69-FAD9ED44F07F}"/>
              </a:ext>
            </a:extLst>
          </p:cNvPr>
          <p:cNvCxnSpPr>
            <a:cxnSpLocks/>
          </p:cNvCxnSpPr>
          <p:nvPr/>
        </p:nvCxnSpPr>
        <p:spPr>
          <a:xfrm flipH="1" flipV="1">
            <a:off x="-1248301" y="2022721"/>
            <a:ext cx="5694257" cy="3518112"/>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A175423-CA1F-718C-0575-EEB978B04A5C}"/>
              </a:ext>
            </a:extLst>
          </p:cNvPr>
          <p:cNvCxnSpPr>
            <a:cxnSpLocks/>
          </p:cNvCxnSpPr>
          <p:nvPr/>
        </p:nvCxnSpPr>
        <p:spPr>
          <a:xfrm flipH="1" flipV="1">
            <a:off x="-1595294" y="2488976"/>
            <a:ext cx="5694257" cy="3518112"/>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18C6393E-8C41-A9E5-2667-05AE19A67A25}"/>
              </a:ext>
            </a:extLst>
          </p:cNvPr>
          <p:cNvCxnSpPr>
            <a:cxnSpLocks/>
          </p:cNvCxnSpPr>
          <p:nvPr/>
        </p:nvCxnSpPr>
        <p:spPr>
          <a:xfrm flipH="1" flipV="1">
            <a:off x="-1899588" y="3165115"/>
            <a:ext cx="5694257" cy="3518112"/>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9180573-08B6-9598-637F-AA7DD0797BE1}"/>
              </a:ext>
            </a:extLst>
          </p:cNvPr>
          <p:cNvCxnSpPr>
            <a:cxnSpLocks/>
          </p:cNvCxnSpPr>
          <p:nvPr/>
        </p:nvCxnSpPr>
        <p:spPr>
          <a:xfrm flipH="1" flipV="1">
            <a:off x="-2374971" y="3675867"/>
            <a:ext cx="5694257" cy="3518112"/>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930B27ED-FDDA-673A-AC5D-80BE98DDB7E3}"/>
              </a:ext>
            </a:extLst>
          </p:cNvPr>
          <p:cNvCxnSpPr>
            <a:cxnSpLocks/>
          </p:cNvCxnSpPr>
          <p:nvPr/>
        </p:nvCxnSpPr>
        <p:spPr>
          <a:xfrm flipH="1" flipV="1">
            <a:off x="-2654462" y="4280713"/>
            <a:ext cx="5694257" cy="3518112"/>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 name="Straight Connector 1">
            <a:extLst>
              <a:ext uri="{FF2B5EF4-FFF2-40B4-BE49-F238E27FC236}">
                <a16:creationId xmlns:a16="http://schemas.microsoft.com/office/drawing/2014/main" id="{AEAA8056-3255-DFF8-9620-19271B5F9E64}"/>
              </a:ext>
            </a:extLst>
          </p:cNvPr>
          <p:cNvCxnSpPr/>
          <p:nvPr/>
        </p:nvCxnSpPr>
        <p:spPr>
          <a:xfrm flipH="1">
            <a:off x="-2577919" y="-478101"/>
            <a:ext cx="3576320" cy="6014720"/>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4BC3088-041B-B508-85AD-5671AE210B41}"/>
              </a:ext>
            </a:extLst>
          </p:cNvPr>
          <p:cNvSpPr txBox="1"/>
          <p:nvPr/>
        </p:nvSpPr>
        <p:spPr>
          <a:xfrm>
            <a:off x="6171210" y="681411"/>
            <a:ext cx="7194711" cy="646331"/>
          </a:xfrm>
          <a:prstGeom prst="rect">
            <a:avLst/>
          </a:prstGeom>
          <a:noFill/>
        </p:spPr>
        <p:txBody>
          <a:bodyPr wrap="square" rtlCol="0">
            <a:spAutoFit/>
          </a:bodyPr>
          <a:lstStyle/>
          <a:p>
            <a:r>
              <a:rPr lang="en-US" sz="3600" b="1">
                <a:solidFill>
                  <a:schemeClr val="bg1">
                    <a:lumMod val="85000"/>
                  </a:schemeClr>
                </a:solidFill>
                <a:latin typeface="Montserrat" panose="00000500000000000000" pitchFamily="2" charset="0"/>
              </a:rPr>
              <a:t>Thành phố thông minh</a:t>
            </a:r>
          </a:p>
        </p:txBody>
      </p:sp>
      <p:sp>
        <p:nvSpPr>
          <p:cNvPr id="14" name="TextBox 13">
            <a:extLst>
              <a:ext uri="{FF2B5EF4-FFF2-40B4-BE49-F238E27FC236}">
                <a16:creationId xmlns:a16="http://schemas.microsoft.com/office/drawing/2014/main" id="{0D3397A1-51A4-DBEF-2FEA-320FD6173780}"/>
              </a:ext>
            </a:extLst>
          </p:cNvPr>
          <p:cNvSpPr txBox="1"/>
          <p:nvPr/>
        </p:nvSpPr>
        <p:spPr>
          <a:xfrm>
            <a:off x="10148929" y="1327742"/>
            <a:ext cx="3090461" cy="338554"/>
          </a:xfrm>
          <a:prstGeom prst="rect">
            <a:avLst/>
          </a:prstGeom>
          <a:noFill/>
        </p:spPr>
        <p:txBody>
          <a:bodyPr wrap="square" rtlCol="0">
            <a:spAutoFit/>
          </a:bodyPr>
          <a:lstStyle/>
          <a:p>
            <a:r>
              <a:rPr lang="en-US" sz="1600">
                <a:solidFill>
                  <a:schemeClr val="bg2">
                    <a:lumMod val="90000"/>
                  </a:schemeClr>
                </a:solidFill>
                <a:latin typeface="Montserrat" panose="00000500000000000000" pitchFamily="2" charset="0"/>
              </a:rPr>
              <a:t>Ông Chiu Edition</a:t>
            </a:r>
          </a:p>
        </p:txBody>
      </p:sp>
    </p:spTree>
    <p:extLst>
      <p:ext uri="{BB962C8B-B14F-4D97-AF65-F5344CB8AC3E}">
        <p14:creationId xmlns:p14="http://schemas.microsoft.com/office/powerpoint/2010/main" val="27669548"/>
      </p:ext>
    </p:extLst>
  </p:cSld>
  <p:clrMapOvr>
    <a:masterClrMapping/>
  </p:clrMapOvr>
  <mc:AlternateContent xmlns:mc="http://schemas.openxmlformats.org/markup-compatibility/2006" xmlns:p14="http://schemas.microsoft.com/office/powerpoint/2010/main">
    <mc:Choice Requires="p14">
      <p:transition spd="slow" p14:dur="2000" advTm="2786"/>
    </mc:Choice>
    <mc:Fallback xmlns="">
      <p:transition spd="slow" advTm="278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a:extLst>
            <a:ext uri="{FF2B5EF4-FFF2-40B4-BE49-F238E27FC236}">
              <a16:creationId xmlns:a16="http://schemas.microsoft.com/office/drawing/2014/main" id="{82954EBF-EB7B-9781-F906-BCB5873C6F18}"/>
            </a:ext>
          </a:extLst>
        </p:cNvPr>
        <p:cNvGrpSpPr/>
        <p:nvPr/>
      </p:nvGrpSpPr>
      <p:grpSpPr>
        <a:xfrm>
          <a:off x="0" y="0"/>
          <a:ext cx="0" cy="0"/>
          <a:chOff x="0" y="0"/>
          <a:chExt cx="0" cy="0"/>
        </a:xfrm>
      </p:grpSpPr>
      <p:sp>
        <p:nvSpPr>
          <p:cNvPr id="77" name="Freeform: Shape 76">
            <a:extLst>
              <a:ext uri="{FF2B5EF4-FFF2-40B4-BE49-F238E27FC236}">
                <a16:creationId xmlns:a16="http://schemas.microsoft.com/office/drawing/2014/main" id="{AEBE812A-7131-E27F-A6A0-6DCA6D98C6E1}"/>
              </a:ext>
            </a:extLst>
          </p:cNvPr>
          <p:cNvSpPr/>
          <p:nvPr/>
        </p:nvSpPr>
        <p:spPr>
          <a:xfrm>
            <a:off x="7501183" y="9230391"/>
            <a:ext cx="24716" cy="7057"/>
          </a:xfrm>
          <a:custGeom>
            <a:avLst/>
            <a:gdLst>
              <a:gd name="connsiteX0" fmla="*/ 0 w 24716"/>
              <a:gd name="connsiteY0" fmla="*/ 0 h 7057"/>
              <a:gd name="connsiteX1" fmla="*/ 7436 w 24716"/>
              <a:gd name="connsiteY1" fmla="*/ 880 h 7057"/>
              <a:gd name="connsiteX2" fmla="*/ 24716 w 24716"/>
              <a:gd name="connsiteY2" fmla="*/ 7057 h 7057"/>
              <a:gd name="connsiteX3" fmla="*/ 0 w 24716"/>
              <a:gd name="connsiteY3" fmla="*/ 0 h 7057"/>
            </a:gdLst>
            <a:ahLst/>
            <a:cxnLst>
              <a:cxn ang="0">
                <a:pos x="connsiteX0" y="connsiteY0"/>
              </a:cxn>
              <a:cxn ang="0">
                <a:pos x="connsiteX1" y="connsiteY1"/>
              </a:cxn>
              <a:cxn ang="0">
                <a:pos x="connsiteX2" y="connsiteY2"/>
              </a:cxn>
              <a:cxn ang="0">
                <a:pos x="connsiteX3" y="connsiteY3"/>
              </a:cxn>
            </a:cxnLst>
            <a:rect l="l" t="t" r="r" b="b"/>
            <a:pathLst>
              <a:path w="24716" h="7057">
                <a:moveTo>
                  <a:pt x="0" y="0"/>
                </a:moveTo>
                <a:lnTo>
                  <a:pt x="7436" y="880"/>
                </a:lnTo>
                <a:lnTo>
                  <a:pt x="24716" y="7057"/>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893A3828-86F1-4CDF-167D-0A56946A923A}"/>
              </a:ext>
            </a:extLst>
          </p:cNvPr>
          <p:cNvSpPr/>
          <p:nvPr/>
        </p:nvSpPr>
        <p:spPr>
          <a:xfrm>
            <a:off x="7525899" y="9237448"/>
            <a:ext cx="54570" cy="19508"/>
          </a:xfrm>
          <a:custGeom>
            <a:avLst/>
            <a:gdLst>
              <a:gd name="connsiteX0" fmla="*/ 0 w 54570"/>
              <a:gd name="connsiteY0" fmla="*/ 0 h 19508"/>
              <a:gd name="connsiteX1" fmla="*/ 34253 w 54570"/>
              <a:gd name="connsiteY1" fmla="*/ 9781 h 19508"/>
              <a:gd name="connsiteX2" fmla="*/ 54570 w 54570"/>
              <a:gd name="connsiteY2" fmla="*/ 19508 h 19508"/>
              <a:gd name="connsiteX3" fmla="*/ 0 w 54570"/>
              <a:gd name="connsiteY3" fmla="*/ 0 h 19508"/>
            </a:gdLst>
            <a:ahLst/>
            <a:cxnLst>
              <a:cxn ang="0">
                <a:pos x="connsiteX0" y="connsiteY0"/>
              </a:cxn>
              <a:cxn ang="0">
                <a:pos x="connsiteX1" y="connsiteY1"/>
              </a:cxn>
              <a:cxn ang="0">
                <a:pos x="connsiteX2" y="connsiteY2"/>
              </a:cxn>
              <a:cxn ang="0">
                <a:pos x="connsiteX3" y="connsiteY3"/>
              </a:cxn>
            </a:cxnLst>
            <a:rect l="l" t="t" r="r" b="b"/>
            <a:pathLst>
              <a:path w="54570" h="19508">
                <a:moveTo>
                  <a:pt x="0" y="0"/>
                </a:moveTo>
                <a:lnTo>
                  <a:pt x="34253" y="9781"/>
                </a:lnTo>
                <a:lnTo>
                  <a:pt x="54570" y="19508"/>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BC3AB5A1-879C-3D6F-0925-BC363B8B1E2C}"/>
              </a:ext>
            </a:extLst>
          </p:cNvPr>
          <p:cNvSpPr/>
          <p:nvPr/>
        </p:nvSpPr>
        <p:spPr>
          <a:xfrm>
            <a:off x="7580469" y="9256956"/>
            <a:ext cx="26896" cy="12877"/>
          </a:xfrm>
          <a:custGeom>
            <a:avLst/>
            <a:gdLst>
              <a:gd name="connsiteX0" fmla="*/ 0 w 26896"/>
              <a:gd name="connsiteY0" fmla="*/ 0 h 12877"/>
              <a:gd name="connsiteX1" fmla="*/ 13525 w 26896"/>
              <a:gd name="connsiteY1" fmla="*/ 4835 h 12877"/>
              <a:gd name="connsiteX2" fmla="*/ 26896 w 26896"/>
              <a:gd name="connsiteY2" fmla="*/ 12877 h 12877"/>
              <a:gd name="connsiteX3" fmla="*/ 0 w 26896"/>
              <a:gd name="connsiteY3" fmla="*/ 0 h 12877"/>
            </a:gdLst>
            <a:ahLst/>
            <a:cxnLst>
              <a:cxn ang="0">
                <a:pos x="connsiteX0" y="connsiteY0"/>
              </a:cxn>
              <a:cxn ang="0">
                <a:pos x="connsiteX1" y="connsiteY1"/>
              </a:cxn>
              <a:cxn ang="0">
                <a:pos x="connsiteX2" y="connsiteY2"/>
              </a:cxn>
              <a:cxn ang="0">
                <a:pos x="connsiteX3" y="connsiteY3"/>
              </a:cxn>
            </a:cxnLst>
            <a:rect l="l" t="t" r="r" b="b"/>
            <a:pathLst>
              <a:path w="26896" h="12877">
                <a:moveTo>
                  <a:pt x="0" y="0"/>
                </a:moveTo>
                <a:lnTo>
                  <a:pt x="13525" y="4835"/>
                </a:lnTo>
                <a:lnTo>
                  <a:pt x="26896" y="12877"/>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FAB6A6E8-C56F-1E7F-7BDD-A06A3CF1BC24}"/>
              </a:ext>
            </a:extLst>
          </p:cNvPr>
          <p:cNvSpPr/>
          <p:nvPr/>
        </p:nvSpPr>
        <p:spPr>
          <a:xfrm>
            <a:off x="7499210" y="10302220"/>
            <a:ext cx="52889" cy="31810"/>
          </a:xfrm>
          <a:custGeom>
            <a:avLst/>
            <a:gdLst>
              <a:gd name="connsiteX0" fmla="*/ 0 w 52889"/>
              <a:gd name="connsiteY0" fmla="*/ 0 h 31810"/>
              <a:gd name="connsiteX1" fmla="*/ 20039 w 52889"/>
              <a:gd name="connsiteY1" fmla="*/ 9594 h 31810"/>
              <a:gd name="connsiteX2" fmla="*/ 52889 w 52889"/>
              <a:gd name="connsiteY2" fmla="*/ 31810 h 31810"/>
              <a:gd name="connsiteX3" fmla="*/ 0 w 52889"/>
              <a:gd name="connsiteY3" fmla="*/ 0 h 31810"/>
            </a:gdLst>
            <a:ahLst/>
            <a:cxnLst>
              <a:cxn ang="0">
                <a:pos x="connsiteX0" y="connsiteY0"/>
              </a:cxn>
              <a:cxn ang="0">
                <a:pos x="connsiteX1" y="connsiteY1"/>
              </a:cxn>
              <a:cxn ang="0">
                <a:pos x="connsiteX2" y="connsiteY2"/>
              </a:cxn>
              <a:cxn ang="0">
                <a:pos x="connsiteX3" y="connsiteY3"/>
              </a:cxn>
            </a:cxnLst>
            <a:rect l="l" t="t" r="r" b="b"/>
            <a:pathLst>
              <a:path w="52889" h="31810">
                <a:moveTo>
                  <a:pt x="0" y="0"/>
                </a:moveTo>
                <a:lnTo>
                  <a:pt x="20039" y="9594"/>
                </a:lnTo>
                <a:lnTo>
                  <a:pt x="52889" y="31810"/>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F994B9B1-0EB7-625B-5011-7AEC17A62900}"/>
              </a:ext>
            </a:extLst>
          </p:cNvPr>
          <p:cNvSpPr/>
          <p:nvPr/>
        </p:nvSpPr>
        <p:spPr>
          <a:xfrm>
            <a:off x="5501251" y="6670506"/>
            <a:ext cx="172695" cy="138302"/>
          </a:xfrm>
          <a:custGeom>
            <a:avLst/>
            <a:gdLst>
              <a:gd name="connsiteX0" fmla="*/ 0 w 172695"/>
              <a:gd name="connsiteY0" fmla="*/ 0 h 138302"/>
              <a:gd name="connsiteX1" fmla="*/ 94233 w 172695"/>
              <a:gd name="connsiteY1" fmla="*/ 87865 h 138302"/>
              <a:gd name="connsiteX2" fmla="*/ 172695 w 172695"/>
              <a:gd name="connsiteY2" fmla="*/ 138302 h 138302"/>
              <a:gd name="connsiteX3" fmla="*/ 172694 w 172695"/>
              <a:gd name="connsiteY3" fmla="*/ 138302 h 138302"/>
              <a:gd name="connsiteX4" fmla="*/ 94235 w 172695"/>
              <a:gd name="connsiteY4" fmla="*/ 87867 h 138302"/>
              <a:gd name="connsiteX5" fmla="*/ 0 w 172695"/>
              <a:gd name="connsiteY5" fmla="*/ 0 h 138302"/>
              <a:gd name="connsiteX6" fmla="*/ 0 w 172695"/>
              <a:gd name="connsiteY6" fmla="*/ 0 h 13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695" h="138302">
                <a:moveTo>
                  <a:pt x="0" y="0"/>
                </a:moveTo>
                <a:lnTo>
                  <a:pt x="94233" y="87865"/>
                </a:lnTo>
                <a:lnTo>
                  <a:pt x="172695" y="138302"/>
                </a:lnTo>
                <a:lnTo>
                  <a:pt x="172694" y="138302"/>
                </a:lnTo>
                <a:lnTo>
                  <a:pt x="94235" y="87867"/>
                </a:lnTo>
                <a:cubicBezTo>
                  <a:pt x="62024" y="62820"/>
                  <a:pt x="30576" y="33440"/>
                  <a:pt x="0" y="0"/>
                </a:cubicBez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307BB921-0DE2-A6BD-8C71-937410387A3F}"/>
              </a:ext>
            </a:extLst>
          </p:cNvPr>
          <p:cNvSpPr txBox="1"/>
          <p:nvPr/>
        </p:nvSpPr>
        <p:spPr>
          <a:xfrm>
            <a:off x="2615184" y="279916"/>
            <a:ext cx="8595360" cy="769441"/>
          </a:xfrm>
          <a:prstGeom prst="rect">
            <a:avLst/>
          </a:prstGeom>
          <a:noFill/>
        </p:spPr>
        <p:txBody>
          <a:bodyPr wrap="square" rtlCol="0">
            <a:spAutoFit/>
          </a:bodyPr>
          <a:lstStyle/>
          <a:p>
            <a:r>
              <a:rPr lang="en-US" sz="4400">
                <a:solidFill>
                  <a:schemeClr val="bg1">
                    <a:lumMod val="85000"/>
                  </a:schemeClr>
                </a:solidFill>
                <a:effectLst>
                  <a:outerShdw blurRad="38100" dist="38100" dir="2700000" algn="tl">
                    <a:srgbClr val="000000">
                      <a:alpha val="43137"/>
                    </a:srgbClr>
                  </a:outerShdw>
                </a:effectLst>
                <a:latin typeface="Montserrat" panose="00000500000000000000" pitchFamily="2" charset="0"/>
              </a:rPr>
              <a:t>Thành phố thông minh hả?</a:t>
            </a:r>
          </a:p>
        </p:txBody>
      </p:sp>
      <p:sp>
        <p:nvSpPr>
          <p:cNvPr id="2" name="Rectangle 1">
            <a:extLst>
              <a:ext uri="{FF2B5EF4-FFF2-40B4-BE49-F238E27FC236}">
                <a16:creationId xmlns:a16="http://schemas.microsoft.com/office/drawing/2014/main" id="{9CF080BD-D05B-F290-CCF6-525F889822E8}"/>
              </a:ext>
            </a:extLst>
          </p:cNvPr>
          <p:cNvSpPr/>
          <p:nvPr/>
        </p:nvSpPr>
        <p:spPr>
          <a:xfrm>
            <a:off x="0" y="34673"/>
            <a:ext cx="2114550" cy="6858000"/>
          </a:xfrm>
          <a:prstGeom prst="rect">
            <a:avLst/>
          </a:prstGeom>
          <a:solidFill>
            <a:srgbClr val="121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8B9A91AA-EF54-5CDC-D2E5-632A6497DD52}"/>
              </a:ext>
            </a:extLst>
          </p:cNvPr>
          <p:cNvSpPr/>
          <p:nvPr/>
        </p:nvSpPr>
        <p:spPr>
          <a:xfrm>
            <a:off x="195262" y="664636"/>
            <a:ext cx="1724025" cy="369332"/>
          </a:xfrm>
          <a:prstGeom prst="roundRect">
            <a:avLst/>
          </a:prstGeom>
          <a:solidFill>
            <a:srgbClr val="121212"/>
          </a:solidFill>
          <a:ln>
            <a:solidFill>
              <a:srgbClr val="1A2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50095F0-B095-5AFA-7145-166346EBAD3E}"/>
              </a:ext>
            </a:extLst>
          </p:cNvPr>
          <p:cNvSpPr txBox="1"/>
          <p:nvPr/>
        </p:nvSpPr>
        <p:spPr>
          <a:xfrm>
            <a:off x="295275" y="213980"/>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1. Khái niệm</a:t>
            </a:r>
          </a:p>
        </p:txBody>
      </p:sp>
      <p:sp>
        <p:nvSpPr>
          <p:cNvPr id="24" name="TextBox 23">
            <a:extLst>
              <a:ext uri="{FF2B5EF4-FFF2-40B4-BE49-F238E27FC236}">
                <a16:creationId xmlns:a16="http://schemas.microsoft.com/office/drawing/2014/main" id="{AC12DBB2-1075-6F18-F70B-8B8CF76826F7}"/>
              </a:ext>
            </a:extLst>
          </p:cNvPr>
          <p:cNvSpPr txBox="1"/>
          <p:nvPr/>
        </p:nvSpPr>
        <p:spPr>
          <a:xfrm>
            <a:off x="295274" y="664636"/>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2. Yếu tố</a:t>
            </a:r>
          </a:p>
        </p:txBody>
      </p:sp>
      <p:sp>
        <p:nvSpPr>
          <p:cNvPr id="25" name="TextBox 24">
            <a:extLst>
              <a:ext uri="{FF2B5EF4-FFF2-40B4-BE49-F238E27FC236}">
                <a16:creationId xmlns:a16="http://schemas.microsoft.com/office/drawing/2014/main" id="{51C19CD8-7890-EE0B-1811-4154B46906A5}"/>
              </a:ext>
            </a:extLst>
          </p:cNvPr>
          <p:cNvSpPr txBox="1"/>
          <p:nvPr/>
        </p:nvSpPr>
        <p:spPr>
          <a:xfrm>
            <a:off x="2657546" y="1229514"/>
            <a:ext cx="4052935" cy="830997"/>
          </a:xfrm>
          <a:prstGeom prst="rect">
            <a:avLst/>
          </a:prstGeom>
          <a:noFill/>
        </p:spPr>
        <p:txBody>
          <a:bodyPr wrap="square" rtlCol="0">
            <a:spAutoFit/>
          </a:bodyPr>
          <a:lstStyle/>
          <a:p>
            <a:r>
              <a:rPr lang="en-US" sz="1600">
                <a:solidFill>
                  <a:schemeClr val="bg1">
                    <a:lumMod val="85000"/>
                  </a:schemeClr>
                </a:solidFill>
                <a:latin typeface="Montserrat" panose="00000500000000000000" pitchFamily="2" charset="0"/>
              </a:rPr>
              <a:t>Có vài yếu tố cơ bản để quyết định xem thành phố nào đó có phải là thành phố thông minh hay không.</a:t>
            </a:r>
          </a:p>
        </p:txBody>
      </p:sp>
      <p:sp>
        <p:nvSpPr>
          <p:cNvPr id="28" name="Rectangle: Rounded Corners 27">
            <a:extLst>
              <a:ext uri="{FF2B5EF4-FFF2-40B4-BE49-F238E27FC236}">
                <a16:creationId xmlns:a16="http://schemas.microsoft.com/office/drawing/2014/main" id="{A138422A-7631-766C-F383-D81382FC5546}"/>
              </a:ext>
            </a:extLst>
          </p:cNvPr>
          <p:cNvSpPr/>
          <p:nvPr/>
        </p:nvSpPr>
        <p:spPr>
          <a:xfrm>
            <a:off x="7299256" y="1825703"/>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B5356505-D924-F812-8C0B-E33D089AF022}"/>
              </a:ext>
            </a:extLst>
          </p:cNvPr>
          <p:cNvSpPr/>
          <p:nvPr/>
        </p:nvSpPr>
        <p:spPr>
          <a:xfrm>
            <a:off x="7299256" y="2872968"/>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EA5F1CFA-5BC9-2FFB-845F-3B09EF491777}"/>
              </a:ext>
            </a:extLst>
          </p:cNvPr>
          <p:cNvSpPr/>
          <p:nvPr/>
        </p:nvSpPr>
        <p:spPr>
          <a:xfrm>
            <a:off x="7299255" y="3917519"/>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945DCAA5-D2F7-71DB-1941-7D18ECAA6D9E}"/>
              </a:ext>
            </a:extLst>
          </p:cNvPr>
          <p:cNvSpPr/>
          <p:nvPr/>
        </p:nvSpPr>
        <p:spPr>
          <a:xfrm>
            <a:off x="7299255" y="5015346"/>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city skyline at night&#10;&#10;Description automatically generated">
            <a:extLst>
              <a:ext uri="{FF2B5EF4-FFF2-40B4-BE49-F238E27FC236}">
                <a16:creationId xmlns:a16="http://schemas.microsoft.com/office/drawing/2014/main" id="{C2A1AAB6-F433-7694-9033-F3466FE48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3355" y="3642410"/>
            <a:ext cx="4052935" cy="2701957"/>
          </a:xfrm>
          <a:prstGeom prst="rect">
            <a:avLst/>
          </a:prstGeom>
          <a:effectLst>
            <a:outerShdw blurRad="50800" dist="38100" dir="5400000" algn="t" rotWithShape="0">
              <a:prstClr val="black">
                <a:alpha val="40000"/>
              </a:prstClr>
            </a:outerShdw>
          </a:effectLst>
        </p:spPr>
      </p:pic>
      <p:sp>
        <p:nvSpPr>
          <p:cNvPr id="34" name="Rectangle 33">
            <a:extLst>
              <a:ext uri="{FF2B5EF4-FFF2-40B4-BE49-F238E27FC236}">
                <a16:creationId xmlns:a16="http://schemas.microsoft.com/office/drawing/2014/main" id="{B75DF057-F2FB-95D9-49E0-A5ACBC4F4D37}"/>
              </a:ext>
            </a:extLst>
          </p:cNvPr>
          <p:cNvSpPr/>
          <p:nvPr/>
        </p:nvSpPr>
        <p:spPr>
          <a:xfrm>
            <a:off x="6081098" y="3196133"/>
            <a:ext cx="890016" cy="830997"/>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10AA271-4DBB-433C-6467-D366DE2429FC}"/>
              </a:ext>
            </a:extLst>
          </p:cNvPr>
          <p:cNvSpPr/>
          <p:nvPr/>
        </p:nvSpPr>
        <p:spPr>
          <a:xfrm>
            <a:off x="2235427" y="5854215"/>
            <a:ext cx="890016" cy="830997"/>
          </a:xfrm>
          <a:prstGeom prst="rect">
            <a:avLst/>
          </a:prstGeom>
          <a:solidFill>
            <a:schemeClr val="bg2">
              <a:lumMod val="10000"/>
            </a:schemeClr>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0755D00-DBC6-3335-B1FB-66C9E30A11DF}"/>
              </a:ext>
            </a:extLst>
          </p:cNvPr>
          <p:cNvSpPr txBox="1"/>
          <p:nvPr/>
        </p:nvSpPr>
        <p:spPr>
          <a:xfrm>
            <a:off x="7299255" y="2041597"/>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Công nghệ</a:t>
            </a:r>
          </a:p>
        </p:txBody>
      </p:sp>
      <p:sp>
        <p:nvSpPr>
          <p:cNvPr id="37" name="TextBox 36">
            <a:extLst>
              <a:ext uri="{FF2B5EF4-FFF2-40B4-BE49-F238E27FC236}">
                <a16:creationId xmlns:a16="http://schemas.microsoft.com/office/drawing/2014/main" id="{1C399A68-D9C5-B48A-05BA-2A31E2BE9FC7}"/>
              </a:ext>
            </a:extLst>
          </p:cNvPr>
          <p:cNvSpPr txBox="1"/>
          <p:nvPr/>
        </p:nvSpPr>
        <p:spPr>
          <a:xfrm>
            <a:off x="7299255" y="3071666"/>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Dân cư</a:t>
            </a:r>
          </a:p>
        </p:txBody>
      </p:sp>
      <p:sp>
        <p:nvSpPr>
          <p:cNvPr id="38" name="TextBox 37">
            <a:extLst>
              <a:ext uri="{FF2B5EF4-FFF2-40B4-BE49-F238E27FC236}">
                <a16:creationId xmlns:a16="http://schemas.microsoft.com/office/drawing/2014/main" id="{F583486D-48A7-22C6-9D60-73440D86710B}"/>
              </a:ext>
            </a:extLst>
          </p:cNvPr>
          <p:cNvSpPr txBox="1"/>
          <p:nvPr/>
        </p:nvSpPr>
        <p:spPr>
          <a:xfrm>
            <a:off x="7299255" y="4118931"/>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Kinh tế</a:t>
            </a:r>
          </a:p>
        </p:txBody>
      </p:sp>
      <p:sp>
        <p:nvSpPr>
          <p:cNvPr id="39" name="TextBox 38">
            <a:extLst>
              <a:ext uri="{FF2B5EF4-FFF2-40B4-BE49-F238E27FC236}">
                <a16:creationId xmlns:a16="http://schemas.microsoft.com/office/drawing/2014/main" id="{0401F671-E6E5-2AEC-B91C-23BB52B827B6}"/>
              </a:ext>
            </a:extLst>
          </p:cNvPr>
          <p:cNvSpPr txBox="1"/>
          <p:nvPr/>
        </p:nvSpPr>
        <p:spPr>
          <a:xfrm>
            <a:off x="7336422" y="5215401"/>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Cơ sở vật chất</a:t>
            </a:r>
          </a:p>
        </p:txBody>
      </p:sp>
      <p:sp>
        <p:nvSpPr>
          <p:cNvPr id="8" name="TextBox 7">
            <a:extLst>
              <a:ext uri="{FF2B5EF4-FFF2-40B4-BE49-F238E27FC236}">
                <a16:creationId xmlns:a16="http://schemas.microsoft.com/office/drawing/2014/main" id="{0BB3BF7D-9B37-FB91-0F9B-D874E2F48F3C}"/>
              </a:ext>
            </a:extLst>
          </p:cNvPr>
          <p:cNvSpPr txBox="1"/>
          <p:nvPr/>
        </p:nvSpPr>
        <p:spPr>
          <a:xfrm>
            <a:off x="-4527641" y="2287657"/>
            <a:ext cx="4246235" cy="646331"/>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85000"/>
                  </a:schemeClr>
                </a:solidFill>
                <a:latin typeface="Montserrat" panose="00000500000000000000" pitchFamily="2" charset="0"/>
              </a:rPr>
              <a:t>Có khả năng giám sát, tham gia phối hợp quản lý thành phố</a:t>
            </a:r>
          </a:p>
        </p:txBody>
      </p:sp>
      <p:sp>
        <p:nvSpPr>
          <p:cNvPr id="11" name="TextBox 10">
            <a:extLst>
              <a:ext uri="{FF2B5EF4-FFF2-40B4-BE49-F238E27FC236}">
                <a16:creationId xmlns:a16="http://schemas.microsoft.com/office/drawing/2014/main" id="{1E9F85C3-101C-5EA3-BBDA-128D4551BE13}"/>
              </a:ext>
            </a:extLst>
          </p:cNvPr>
          <p:cNvSpPr txBox="1"/>
          <p:nvPr/>
        </p:nvSpPr>
        <p:spPr>
          <a:xfrm>
            <a:off x="-4237343" y="1900785"/>
            <a:ext cx="4896464" cy="338554"/>
          </a:xfrm>
          <a:prstGeom prst="rect">
            <a:avLst/>
          </a:prstGeom>
          <a:noFill/>
        </p:spPr>
        <p:txBody>
          <a:bodyPr wrap="square" rtlCol="0">
            <a:spAutoFit/>
          </a:bodyPr>
          <a:lstStyle/>
          <a:p>
            <a:r>
              <a:rPr lang="en-US" sz="1600">
                <a:solidFill>
                  <a:schemeClr val="bg1">
                    <a:lumMod val="50000"/>
                  </a:schemeClr>
                </a:solidFill>
                <a:latin typeface="Montserrat" panose="00000500000000000000" pitchFamily="2" charset="0"/>
              </a:rPr>
              <a:t>Công dân thành phố:</a:t>
            </a:r>
          </a:p>
        </p:txBody>
      </p:sp>
      <p:sp>
        <p:nvSpPr>
          <p:cNvPr id="12" name="TextBox 11">
            <a:extLst>
              <a:ext uri="{FF2B5EF4-FFF2-40B4-BE49-F238E27FC236}">
                <a16:creationId xmlns:a16="http://schemas.microsoft.com/office/drawing/2014/main" id="{59363B2E-DA48-C7CA-BF59-CBE68FA69583}"/>
              </a:ext>
            </a:extLst>
          </p:cNvPr>
          <p:cNvSpPr txBox="1"/>
          <p:nvPr/>
        </p:nvSpPr>
        <p:spPr>
          <a:xfrm>
            <a:off x="-5462011" y="2965300"/>
            <a:ext cx="4320568" cy="646331"/>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85000"/>
                  </a:schemeClr>
                </a:solidFill>
                <a:latin typeface="Montserrat" panose="00000500000000000000" pitchFamily="2" charset="0"/>
              </a:rPr>
              <a:t>Chấp hành nghiêm túc pháp luật, nội quy của thành phố</a:t>
            </a:r>
          </a:p>
        </p:txBody>
      </p:sp>
      <p:sp>
        <p:nvSpPr>
          <p:cNvPr id="13" name="TextBox 12">
            <a:extLst>
              <a:ext uri="{FF2B5EF4-FFF2-40B4-BE49-F238E27FC236}">
                <a16:creationId xmlns:a16="http://schemas.microsoft.com/office/drawing/2014/main" id="{C2B3B6C5-E732-876D-610A-66996FCD4EE7}"/>
              </a:ext>
            </a:extLst>
          </p:cNvPr>
          <p:cNvSpPr txBox="1"/>
          <p:nvPr/>
        </p:nvSpPr>
        <p:spPr>
          <a:xfrm>
            <a:off x="-6004171" y="3664160"/>
            <a:ext cx="3622300" cy="369332"/>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85000"/>
                  </a:schemeClr>
                </a:solidFill>
                <a:latin typeface="Montserrat" panose="00000500000000000000" pitchFamily="2" charset="0"/>
              </a:rPr>
              <a:t>Văn minh, lịch sự</a:t>
            </a:r>
          </a:p>
        </p:txBody>
      </p:sp>
      <p:sp>
        <p:nvSpPr>
          <p:cNvPr id="14" name="TextBox 13">
            <a:extLst>
              <a:ext uri="{FF2B5EF4-FFF2-40B4-BE49-F238E27FC236}">
                <a16:creationId xmlns:a16="http://schemas.microsoft.com/office/drawing/2014/main" id="{86B04183-E308-3864-7A81-0FF8958FBAB6}"/>
              </a:ext>
            </a:extLst>
          </p:cNvPr>
          <p:cNvSpPr txBox="1"/>
          <p:nvPr/>
        </p:nvSpPr>
        <p:spPr>
          <a:xfrm>
            <a:off x="-7219940" y="4167664"/>
            <a:ext cx="4312432" cy="369332"/>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85000"/>
                  </a:schemeClr>
                </a:solidFill>
                <a:latin typeface="Montserrat" panose="00000500000000000000" pitchFamily="2" charset="0"/>
              </a:rPr>
              <a:t>Có ý thức bảo vệ môi trường</a:t>
            </a:r>
          </a:p>
        </p:txBody>
      </p:sp>
    </p:spTree>
    <p:extLst>
      <p:ext uri="{BB962C8B-B14F-4D97-AF65-F5344CB8AC3E}">
        <p14:creationId xmlns:p14="http://schemas.microsoft.com/office/powerpoint/2010/main" val="3191039543"/>
      </p:ext>
    </p:extLst>
  </p:cSld>
  <p:clrMapOvr>
    <a:masterClrMapping/>
  </p:clrMapOvr>
  <mc:AlternateContent xmlns:mc="http://schemas.openxmlformats.org/markup-compatibility/2006">
    <mc:Choice xmlns:p159="http://schemas.microsoft.com/office/powerpoint/2015/09/main" Requires="p159">
      <p:transition spd="med" advTm="500">
        <p159:morph option="byObject"/>
      </p:transition>
    </mc:Choice>
    <mc:Fallback>
      <p:transition spd="med" advTm="5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a:extLst>
            <a:ext uri="{FF2B5EF4-FFF2-40B4-BE49-F238E27FC236}">
              <a16:creationId xmlns:a16="http://schemas.microsoft.com/office/drawing/2014/main" id="{42F541D1-1BF4-5833-1F57-A9A821C77483}"/>
            </a:ext>
          </a:extLst>
        </p:cNvPr>
        <p:cNvGrpSpPr/>
        <p:nvPr/>
      </p:nvGrpSpPr>
      <p:grpSpPr>
        <a:xfrm>
          <a:off x="0" y="0"/>
          <a:ext cx="0" cy="0"/>
          <a:chOff x="0" y="0"/>
          <a:chExt cx="0" cy="0"/>
        </a:xfrm>
      </p:grpSpPr>
      <p:sp>
        <p:nvSpPr>
          <p:cNvPr id="77" name="Freeform: Shape 76">
            <a:extLst>
              <a:ext uri="{FF2B5EF4-FFF2-40B4-BE49-F238E27FC236}">
                <a16:creationId xmlns:a16="http://schemas.microsoft.com/office/drawing/2014/main" id="{2730917D-35F7-9538-C1E3-56900970C683}"/>
              </a:ext>
            </a:extLst>
          </p:cNvPr>
          <p:cNvSpPr/>
          <p:nvPr/>
        </p:nvSpPr>
        <p:spPr>
          <a:xfrm>
            <a:off x="7501183" y="9230391"/>
            <a:ext cx="24716" cy="7057"/>
          </a:xfrm>
          <a:custGeom>
            <a:avLst/>
            <a:gdLst>
              <a:gd name="connsiteX0" fmla="*/ 0 w 24716"/>
              <a:gd name="connsiteY0" fmla="*/ 0 h 7057"/>
              <a:gd name="connsiteX1" fmla="*/ 7436 w 24716"/>
              <a:gd name="connsiteY1" fmla="*/ 880 h 7057"/>
              <a:gd name="connsiteX2" fmla="*/ 24716 w 24716"/>
              <a:gd name="connsiteY2" fmla="*/ 7057 h 7057"/>
              <a:gd name="connsiteX3" fmla="*/ 0 w 24716"/>
              <a:gd name="connsiteY3" fmla="*/ 0 h 7057"/>
            </a:gdLst>
            <a:ahLst/>
            <a:cxnLst>
              <a:cxn ang="0">
                <a:pos x="connsiteX0" y="connsiteY0"/>
              </a:cxn>
              <a:cxn ang="0">
                <a:pos x="connsiteX1" y="connsiteY1"/>
              </a:cxn>
              <a:cxn ang="0">
                <a:pos x="connsiteX2" y="connsiteY2"/>
              </a:cxn>
              <a:cxn ang="0">
                <a:pos x="connsiteX3" y="connsiteY3"/>
              </a:cxn>
            </a:cxnLst>
            <a:rect l="l" t="t" r="r" b="b"/>
            <a:pathLst>
              <a:path w="24716" h="7057">
                <a:moveTo>
                  <a:pt x="0" y="0"/>
                </a:moveTo>
                <a:lnTo>
                  <a:pt x="7436" y="880"/>
                </a:lnTo>
                <a:lnTo>
                  <a:pt x="24716" y="7057"/>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6FB16C36-A4A9-2310-04FE-5D31615936F2}"/>
              </a:ext>
            </a:extLst>
          </p:cNvPr>
          <p:cNvSpPr/>
          <p:nvPr/>
        </p:nvSpPr>
        <p:spPr>
          <a:xfrm>
            <a:off x="7525899" y="9237448"/>
            <a:ext cx="54570" cy="19508"/>
          </a:xfrm>
          <a:custGeom>
            <a:avLst/>
            <a:gdLst>
              <a:gd name="connsiteX0" fmla="*/ 0 w 54570"/>
              <a:gd name="connsiteY0" fmla="*/ 0 h 19508"/>
              <a:gd name="connsiteX1" fmla="*/ 34253 w 54570"/>
              <a:gd name="connsiteY1" fmla="*/ 9781 h 19508"/>
              <a:gd name="connsiteX2" fmla="*/ 54570 w 54570"/>
              <a:gd name="connsiteY2" fmla="*/ 19508 h 19508"/>
              <a:gd name="connsiteX3" fmla="*/ 0 w 54570"/>
              <a:gd name="connsiteY3" fmla="*/ 0 h 19508"/>
            </a:gdLst>
            <a:ahLst/>
            <a:cxnLst>
              <a:cxn ang="0">
                <a:pos x="connsiteX0" y="connsiteY0"/>
              </a:cxn>
              <a:cxn ang="0">
                <a:pos x="connsiteX1" y="connsiteY1"/>
              </a:cxn>
              <a:cxn ang="0">
                <a:pos x="connsiteX2" y="connsiteY2"/>
              </a:cxn>
              <a:cxn ang="0">
                <a:pos x="connsiteX3" y="connsiteY3"/>
              </a:cxn>
            </a:cxnLst>
            <a:rect l="l" t="t" r="r" b="b"/>
            <a:pathLst>
              <a:path w="54570" h="19508">
                <a:moveTo>
                  <a:pt x="0" y="0"/>
                </a:moveTo>
                <a:lnTo>
                  <a:pt x="34253" y="9781"/>
                </a:lnTo>
                <a:lnTo>
                  <a:pt x="54570" y="19508"/>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03306F9D-1E05-4E29-CA2A-8A0E23379376}"/>
              </a:ext>
            </a:extLst>
          </p:cNvPr>
          <p:cNvSpPr/>
          <p:nvPr/>
        </p:nvSpPr>
        <p:spPr>
          <a:xfrm>
            <a:off x="7580469" y="9256956"/>
            <a:ext cx="26896" cy="12877"/>
          </a:xfrm>
          <a:custGeom>
            <a:avLst/>
            <a:gdLst>
              <a:gd name="connsiteX0" fmla="*/ 0 w 26896"/>
              <a:gd name="connsiteY0" fmla="*/ 0 h 12877"/>
              <a:gd name="connsiteX1" fmla="*/ 13525 w 26896"/>
              <a:gd name="connsiteY1" fmla="*/ 4835 h 12877"/>
              <a:gd name="connsiteX2" fmla="*/ 26896 w 26896"/>
              <a:gd name="connsiteY2" fmla="*/ 12877 h 12877"/>
              <a:gd name="connsiteX3" fmla="*/ 0 w 26896"/>
              <a:gd name="connsiteY3" fmla="*/ 0 h 12877"/>
            </a:gdLst>
            <a:ahLst/>
            <a:cxnLst>
              <a:cxn ang="0">
                <a:pos x="connsiteX0" y="connsiteY0"/>
              </a:cxn>
              <a:cxn ang="0">
                <a:pos x="connsiteX1" y="connsiteY1"/>
              </a:cxn>
              <a:cxn ang="0">
                <a:pos x="connsiteX2" y="connsiteY2"/>
              </a:cxn>
              <a:cxn ang="0">
                <a:pos x="connsiteX3" y="connsiteY3"/>
              </a:cxn>
            </a:cxnLst>
            <a:rect l="l" t="t" r="r" b="b"/>
            <a:pathLst>
              <a:path w="26896" h="12877">
                <a:moveTo>
                  <a:pt x="0" y="0"/>
                </a:moveTo>
                <a:lnTo>
                  <a:pt x="13525" y="4835"/>
                </a:lnTo>
                <a:lnTo>
                  <a:pt x="26896" y="12877"/>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9DD85DDD-11B2-B7EA-CEAD-76AC1661A5BF}"/>
              </a:ext>
            </a:extLst>
          </p:cNvPr>
          <p:cNvSpPr/>
          <p:nvPr/>
        </p:nvSpPr>
        <p:spPr>
          <a:xfrm>
            <a:off x="7499210" y="10302220"/>
            <a:ext cx="52889" cy="31810"/>
          </a:xfrm>
          <a:custGeom>
            <a:avLst/>
            <a:gdLst>
              <a:gd name="connsiteX0" fmla="*/ 0 w 52889"/>
              <a:gd name="connsiteY0" fmla="*/ 0 h 31810"/>
              <a:gd name="connsiteX1" fmla="*/ 20039 w 52889"/>
              <a:gd name="connsiteY1" fmla="*/ 9594 h 31810"/>
              <a:gd name="connsiteX2" fmla="*/ 52889 w 52889"/>
              <a:gd name="connsiteY2" fmla="*/ 31810 h 31810"/>
              <a:gd name="connsiteX3" fmla="*/ 0 w 52889"/>
              <a:gd name="connsiteY3" fmla="*/ 0 h 31810"/>
            </a:gdLst>
            <a:ahLst/>
            <a:cxnLst>
              <a:cxn ang="0">
                <a:pos x="connsiteX0" y="connsiteY0"/>
              </a:cxn>
              <a:cxn ang="0">
                <a:pos x="connsiteX1" y="connsiteY1"/>
              </a:cxn>
              <a:cxn ang="0">
                <a:pos x="connsiteX2" y="connsiteY2"/>
              </a:cxn>
              <a:cxn ang="0">
                <a:pos x="connsiteX3" y="connsiteY3"/>
              </a:cxn>
            </a:cxnLst>
            <a:rect l="l" t="t" r="r" b="b"/>
            <a:pathLst>
              <a:path w="52889" h="31810">
                <a:moveTo>
                  <a:pt x="0" y="0"/>
                </a:moveTo>
                <a:lnTo>
                  <a:pt x="20039" y="9594"/>
                </a:lnTo>
                <a:lnTo>
                  <a:pt x="52889" y="31810"/>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CFE55AC0-318E-BAE4-82BC-698914356A66}"/>
              </a:ext>
            </a:extLst>
          </p:cNvPr>
          <p:cNvSpPr/>
          <p:nvPr/>
        </p:nvSpPr>
        <p:spPr>
          <a:xfrm>
            <a:off x="5501251" y="6670506"/>
            <a:ext cx="172695" cy="138302"/>
          </a:xfrm>
          <a:custGeom>
            <a:avLst/>
            <a:gdLst>
              <a:gd name="connsiteX0" fmla="*/ 0 w 172695"/>
              <a:gd name="connsiteY0" fmla="*/ 0 h 138302"/>
              <a:gd name="connsiteX1" fmla="*/ 94233 w 172695"/>
              <a:gd name="connsiteY1" fmla="*/ 87865 h 138302"/>
              <a:gd name="connsiteX2" fmla="*/ 172695 w 172695"/>
              <a:gd name="connsiteY2" fmla="*/ 138302 h 138302"/>
              <a:gd name="connsiteX3" fmla="*/ 172694 w 172695"/>
              <a:gd name="connsiteY3" fmla="*/ 138302 h 138302"/>
              <a:gd name="connsiteX4" fmla="*/ 94235 w 172695"/>
              <a:gd name="connsiteY4" fmla="*/ 87867 h 138302"/>
              <a:gd name="connsiteX5" fmla="*/ 0 w 172695"/>
              <a:gd name="connsiteY5" fmla="*/ 0 h 138302"/>
              <a:gd name="connsiteX6" fmla="*/ 0 w 172695"/>
              <a:gd name="connsiteY6" fmla="*/ 0 h 13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695" h="138302">
                <a:moveTo>
                  <a:pt x="0" y="0"/>
                </a:moveTo>
                <a:lnTo>
                  <a:pt x="94233" y="87865"/>
                </a:lnTo>
                <a:lnTo>
                  <a:pt x="172695" y="138302"/>
                </a:lnTo>
                <a:lnTo>
                  <a:pt x="172694" y="138302"/>
                </a:lnTo>
                <a:lnTo>
                  <a:pt x="94235" y="87867"/>
                </a:lnTo>
                <a:cubicBezTo>
                  <a:pt x="62024" y="62820"/>
                  <a:pt x="30576" y="33440"/>
                  <a:pt x="0" y="0"/>
                </a:cubicBez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0C3715BA-61D1-D257-1EA2-A84B6BEEC598}"/>
              </a:ext>
            </a:extLst>
          </p:cNvPr>
          <p:cNvSpPr txBox="1"/>
          <p:nvPr/>
        </p:nvSpPr>
        <p:spPr>
          <a:xfrm>
            <a:off x="2615184" y="279916"/>
            <a:ext cx="8595360" cy="769441"/>
          </a:xfrm>
          <a:prstGeom prst="rect">
            <a:avLst/>
          </a:prstGeom>
          <a:noFill/>
        </p:spPr>
        <p:txBody>
          <a:bodyPr wrap="square" rtlCol="0">
            <a:spAutoFit/>
          </a:bodyPr>
          <a:lstStyle/>
          <a:p>
            <a:r>
              <a:rPr lang="en-US" sz="4400">
                <a:solidFill>
                  <a:schemeClr val="bg1">
                    <a:lumMod val="85000"/>
                  </a:schemeClr>
                </a:solidFill>
                <a:effectLst>
                  <a:outerShdw blurRad="38100" dist="38100" dir="2700000" algn="tl">
                    <a:srgbClr val="000000">
                      <a:alpha val="43137"/>
                    </a:srgbClr>
                  </a:outerShdw>
                </a:effectLst>
                <a:latin typeface="Montserrat" panose="00000500000000000000" pitchFamily="2" charset="0"/>
              </a:rPr>
              <a:t>Thành phố thông minh hả?</a:t>
            </a:r>
          </a:p>
        </p:txBody>
      </p:sp>
      <p:sp>
        <p:nvSpPr>
          <p:cNvPr id="2" name="Rectangle 1">
            <a:extLst>
              <a:ext uri="{FF2B5EF4-FFF2-40B4-BE49-F238E27FC236}">
                <a16:creationId xmlns:a16="http://schemas.microsoft.com/office/drawing/2014/main" id="{08B47C41-AB61-CD8F-C0BD-79FF756FC6DC}"/>
              </a:ext>
            </a:extLst>
          </p:cNvPr>
          <p:cNvSpPr/>
          <p:nvPr/>
        </p:nvSpPr>
        <p:spPr>
          <a:xfrm>
            <a:off x="0" y="34673"/>
            <a:ext cx="2114550" cy="6858000"/>
          </a:xfrm>
          <a:prstGeom prst="rect">
            <a:avLst/>
          </a:prstGeom>
          <a:solidFill>
            <a:srgbClr val="121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F713DF79-3154-C856-F955-8E4127576996}"/>
              </a:ext>
            </a:extLst>
          </p:cNvPr>
          <p:cNvSpPr/>
          <p:nvPr/>
        </p:nvSpPr>
        <p:spPr>
          <a:xfrm>
            <a:off x="195262" y="664636"/>
            <a:ext cx="1724025" cy="369332"/>
          </a:xfrm>
          <a:prstGeom prst="roundRect">
            <a:avLst/>
          </a:prstGeom>
          <a:solidFill>
            <a:srgbClr val="121212"/>
          </a:solidFill>
          <a:ln>
            <a:solidFill>
              <a:srgbClr val="1A2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591F9D1-8802-E87E-7B9C-2E560E619F78}"/>
              </a:ext>
            </a:extLst>
          </p:cNvPr>
          <p:cNvSpPr txBox="1"/>
          <p:nvPr/>
        </p:nvSpPr>
        <p:spPr>
          <a:xfrm>
            <a:off x="295275" y="213980"/>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1. Khái niệm</a:t>
            </a:r>
          </a:p>
        </p:txBody>
      </p:sp>
      <p:pic>
        <p:nvPicPr>
          <p:cNvPr id="6" name="Graphic 5" descr="Close outline">
            <a:extLst>
              <a:ext uri="{FF2B5EF4-FFF2-40B4-BE49-F238E27FC236}">
                <a16:creationId xmlns:a16="http://schemas.microsoft.com/office/drawing/2014/main" id="{5EF252B6-8CBD-E564-2C01-B72136A670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511855" y="1156834"/>
            <a:ext cx="369332" cy="369332"/>
          </a:xfrm>
          <a:prstGeom prst="rect">
            <a:avLst/>
          </a:prstGeom>
        </p:spPr>
      </p:pic>
      <p:sp>
        <p:nvSpPr>
          <p:cNvPr id="24" name="TextBox 23">
            <a:extLst>
              <a:ext uri="{FF2B5EF4-FFF2-40B4-BE49-F238E27FC236}">
                <a16:creationId xmlns:a16="http://schemas.microsoft.com/office/drawing/2014/main" id="{DD7F406F-ACE9-84EE-BADD-CB1E5FAA6F36}"/>
              </a:ext>
            </a:extLst>
          </p:cNvPr>
          <p:cNvSpPr txBox="1"/>
          <p:nvPr/>
        </p:nvSpPr>
        <p:spPr>
          <a:xfrm>
            <a:off x="295274" y="664636"/>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2. Yếu tố</a:t>
            </a:r>
          </a:p>
        </p:txBody>
      </p:sp>
      <p:sp>
        <p:nvSpPr>
          <p:cNvPr id="25" name="TextBox 24">
            <a:extLst>
              <a:ext uri="{FF2B5EF4-FFF2-40B4-BE49-F238E27FC236}">
                <a16:creationId xmlns:a16="http://schemas.microsoft.com/office/drawing/2014/main" id="{D345B39E-97A0-8F87-335B-7983B178EF34}"/>
              </a:ext>
            </a:extLst>
          </p:cNvPr>
          <p:cNvSpPr txBox="1"/>
          <p:nvPr/>
        </p:nvSpPr>
        <p:spPr>
          <a:xfrm>
            <a:off x="2657546" y="1229514"/>
            <a:ext cx="4052935" cy="830997"/>
          </a:xfrm>
          <a:prstGeom prst="rect">
            <a:avLst/>
          </a:prstGeom>
          <a:noFill/>
        </p:spPr>
        <p:txBody>
          <a:bodyPr wrap="square" rtlCol="0">
            <a:spAutoFit/>
          </a:bodyPr>
          <a:lstStyle/>
          <a:p>
            <a:r>
              <a:rPr lang="en-US" sz="1600">
                <a:solidFill>
                  <a:schemeClr val="bg1">
                    <a:lumMod val="85000"/>
                  </a:schemeClr>
                </a:solidFill>
                <a:latin typeface="Montserrat" panose="00000500000000000000" pitchFamily="2" charset="0"/>
              </a:rPr>
              <a:t>Có vài yếu tố cơ bản để quyết định xem thành phố nào đó có phải là thành phố thông minh hay không.</a:t>
            </a:r>
          </a:p>
        </p:txBody>
      </p:sp>
      <p:sp>
        <p:nvSpPr>
          <p:cNvPr id="28" name="Rectangle: Rounded Corners 27">
            <a:extLst>
              <a:ext uri="{FF2B5EF4-FFF2-40B4-BE49-F238E27FC236}">
                <a16:creationId xmlns:a16="http://schemas.microsoft.com/office/drawing/2014/main" id="{4F690D37-80BF-D79A-29CB-8667755FE825}"/>
              </a:ext>
            </a:extLst>
          </p:cNvPr>
          <p:cNvSpPr/>
          <p:nvPr/>
        </p:nvSpPr>
        <p:spPr>
          <a:xfrm>
            <a:off x="7299256" y="1825703"/>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37E1C19B-EB83-5AD3-8BBF-F54B210B249E}"/>
              </a:ext>
            </a:extLst>
          </p:cNvPr>
          <p:cNvSpPr/>
          <p:nvPr/>
        </p:nvSpPr>
        <p:spPr>
          <a:xfrm>
            <a:off x="7299255" y="5015346"/>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city skyline at night&#10;&#10;Description automatically generated">
            <a:extLst>
              <a:ext uri="{FF2B5EF4-FFF2-40B4-BE49-F238E27FC236}">
                <a16:creationId xmlns:a16="http://schemas.microsoft.com/office/drawing/2014/main" id="{19949B51-7416-6FB7-B098-961E2B978D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3355" y="3642410"/>
            <a:ext cx="4052935" cy="2701957"/>
          </a:xfrm>
          <a:prstGeom prst="rect">
            <a:avLst/>
          </a:prstGeom>
          <a:effectLst>
            <a:outerShdw blurRad="50800" dist="38100" dir="5400000" algn="t" rotWithShape="0">
              <a:prstClr val="black">
                <a:alpha val="40000"/>
              </a:prstClr>
            </a:outerShdw>
          </a:effectLst>
        </p:spPr>
      </p:pic>
      <p:sp>
        <p:nvSpPr>
          <p:cNvPr id="34" name="Rectangle 33">
            <a:extLst>
              <a:ext uri="{FF2B5EF4-FFF2-40B4-BE49-F238E27FC236}">
                <a16:creationId xmlns:a16="http://schemas.microsoft.com/office/drawing/2014/main" id="{F12DADE7-61CF-4E1B-A2F5-5A6E50F170CD}"/>
              </a:ext>
            </a:extLst>
          </p:cNvPr>
          <p:cNvSpPr/>
          <p:nvPr/>
        </p:nvSpPr>
        <p:spPr>
          <a:xfrm>
            <a:off x="6081098" y="3196133"/>
            <a:ext cx="890016" cy="830997"/>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B91837D-6DFB-AE87-1A84-A70FB6713985}"/>
              </a:ext>
            </a:extLst>
          </p:cNvPr>
          <p:cNvSpPr/>
          <p:nvPr/>
        </p:nvSpPr>
        <p:spPr>
          <a:xfrm>
            <a:off x="2235427" y="5854215"/>
            <a:ext cx="890016" cy="830997"/>
          </a:xfrm>
          <a:prstGeom prst="rect">
            <a:avLst/>
          </a:prstGeom>
          <a:solidFill>
            <a:schemeClr val="bg2">
              <a:lumMod val="10000"/>
            </a:schemeClr>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B96EAAB-B3A1-CBA1-87BB-154C3D03266D}"/>
              </a:ext>
            </a:extLst>
          </p:cNvPr>
          <p:cNvSpPr txBox="1"/>
          <p:nvPr/>
        </p:nvSpPr>
        <p:spPr>
          <a:xfrm>
            <a:off x="7299255" y="2041597"/>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Công nghệ</a:t>
            </a:r>
          </a:p>
        </p:txBody>
      </p:sp>
      <p:sp>
        <p:nvSpPr>
          <p:cNvPr id="39" name="TextBox 38">
            <a:extLst>
              <a:ext uri="{FF2B5EF4-FFF2-40B4-BE49-F238E27FC236}">
                <a16:creationId xmlns:a16="http://schemas.microsoft.com/office/drawing/2014/main" id="{D0442A77-A9F7-8B56-CA3B-941F1499918C}"/>
              </a:ext>
            </a:extLst>
          </p:cNvPr>
          <p:cNvSpPr txBox="1"/>
          <p:nvPr/>
        </p:nvSpPr>
        <p:spPr>
          <a:xfrm>
            <a:off x="7336422" y="5215401"/>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Cơ sở vật chất</a:t>
            </a:r>
          </a:p>
        </p:txBody>
      </p:sp>
      <p:sp>
        <p:nvSpPr>
          <p:cNvPr id="29" name="Rectangle: Rounded Corners 28">
            <a:extLst>
              <a:ext uri="{FF2B5EF4-FFF2-40B4-BE49-F238E27FC236}">
                <a16:creationId xmlns:a16="http://schemas.microsoft.com/office/drawing/2014/main" id="{3E8D5A87-677A-35AD-1EA5-42D7526312CB}"/>
              </a:ext>
            </a:extLst>
          </p:cNvPr>
          <p:cNvSpPr/>
          <p:nvPr/>
        </p:nvSpPr>
        <p:spPr>
          <a:xfrm>
            <a:off x="2593356" y="1156833"/>
            <a:ext cx="4531739" cy="5187533"/>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5A2AD323-8B6F-ADD0-99BC-E3BEF5D73950}"/>
              </a:ext>
            </a:extLst>
          </p:cNvPr>
          <p:cNvSpPr txBox="1"/>
          <p:nvPr/>
        </p:nvSpPr>
        <p:spPr>
          <a:xfrm>
            <a:off x="2737921" y="1367322"/>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Dân cư</a:t>
            </a:r>
          </a:p>
        </p:txBody>
      </p:sp>
      <p:sp>
        <p:nvSpPr>
          <p:cNvPr id="8" name="TextBox 7">
            <a:extLst>
              <a:ext uri="{FF2B5EF4-FFF2-40B4-BE49-F238E27FC236}">
                <a16:creationId xmlns:a16="http://schemas.microsoft.com/office/drawing/2014/main" id="{48DC95CF-ACFD-DE1E-151A-FC254F9FD7F7}"/>
              </a:ext>
            </a:extLst>
          </p:cNvPr>
          <p:cNvSpPr txBox="1"/>
          <p:nvPr/>
        </p:nvSpPr>
        <p:spPr>
          <a:xfrm>
            <a:off x="2854700" y="2256316"/>
            <a:ext cx="3423981"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85000"/>
                  </a:schemeClr>
                </a:solidFill>
                <a:latin typeface="Montserrat" panose="00000500000000000000" pitchFamily="2" charset="0"/>
              </a:rPr>
              <a:t>Có khả năng giám sát, tham gia phối hợp quản lý thành phố</a:t>
            </a:r>
          </a:p>
        </p:txBody>
      </p:sp>
      <p:sp>
        <p:nvSpPr>
          <p:cNvPr id="11" name="TextBox 10">
            <a:extLst>
              <a:ext uri="{FF2B5EF4-FFF2-40B4-BE49-F238E27FC236}">
                <a16:creationId xmlns:a16="http://schemas.microsoft.com/office/drawing/2014/main" id="{F729E6F9-0677-BFFF-9EE4-1D9705389A7D}"/>
              </a:ext>
            </a:extLst>
          </p:cNvPr>
          <p:cNvSpPr txBox="1"/>
          <p:nvPr/>
        </p:nvSpPr>
        <p:spPr>
          <a:xfrm>
            <a:off x="3404266" y="1752936"/>
            <a:ext cx="4896464" cy="338554"/>
          </a:xfrm>
          <a:prstGeom prst="rect">
            <a:avLst/>
          </a:prstGeom>
          <a:noFill/>
        </p:spPr>
        <p:txBody>
          <a:bodyPr wrap="square" rtlCol="0">
            <a:spAutoFit/>
          </a:bodyPr>
          <a:lstStyle/>
          <a:p>
            <a:r>
              <a:rPr lang="en-US" sz="1600">
                <a:solidFill>
                  <a:schemeClr val="bg1">
                    <a:lumMod val="50000"/>
                  </a:schemeClr>
                </a:solidFill>
                <a:latin typeface="Montserrat" panose="00000500000000000000" pitchFamily="2" charset="0"/>
              </a:rPr>
              <a:t>Công dân thành phố cần:</a:t>
            </a:r>
          </a:p>
        </p:txBody>
      </p:sp>
      <p:sp>
        <p:nvSpPr>
          <p:cNvPr id="12" name="TextBox 11">
            <a:extLst>
              <a:ext uri="{FF2B5EF4-FFF2-40B4-BE49-F238E27FC236}">
                <a16:creationId xmlns:a16="http://schemas.microsoft.com/office/drawing/2014/main" id="{519D77B2-E7E2-E860-3652-FDBD404A04B5}"/>
              </a:ext>
            </a:extLst>
          </p:cNvPr>
          <p:cNvSpPr txBox="1"/>
          <p:nvPr/>
        </p:nvSpPr>
        <p:spPr>
          <a:xfrm>
            <a:off x="2812663" y="3154348"/>
            <a:ext cx="3694627"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85000"/>
                  </a:schemeClr>
                </a:solidFill>
                <a:latin typeface="Montserrat" panose="00000500000000000000" pitchFamily="2" charset="0"/>
              </a:rPr>
              <a:t>Chấp hành nghiêm túc pháp luật, nội quy của thành phố</a:t>
            </a:r>
          </a:p>
        </p:txBody>
      </p:sp>
      <p:sp>
        <p:nvSpPr>
          <p:cNvPr id="13" name="TextBox 12">
            <a:extLst>
              <a:ext uri="{FF2B5EF4-FFF2-40B4-BE49-F238E27FC236}">
                <a16:creationId xmlns:a16="http://schemas.microsoft.com/office/drawing/2014/main" id="{AB01E173-390A-A6A5-54AB-694C4A9B93AF}"/>
              </a:ext>
            </a:extLst>
          </p:cNvPr>
          <p:cNvSpPr txBox="1"/>
          <p:nvPr/>
        </p:nvSpPr>
        <p:spPr>
          <a:xfrm>
            <a:off x="2822461" y="4109369"/>
            <a:ext cx="3622300" cy="369332"/>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85000"/>
                  </a:schemeClr>
                </a:solidFill>
                <a:latin typeface="Montserrat" panose="00000500000000000000" pitchFamily="2" charset="0"/>
              </a:rPr>
              <a:t>Văn minh, lịch sự</a:t>
            </a:r>
          </a:p>
        </p:txBody>
      </p:sp>
      <p:sp>
        <p:nvSpPr>
          <p:cNvPr id="14" name="TextBox 13">
            <a:extLst>
              <a:ext uri="{FF2B5EF4-FFF2-40B4-BE49-F238E27FC236}">
                <a16:creationId xmlns:a16="http://schemas.microsoft.com/office/drawing/2014/main" id="{440739DD-3659-32A3-2BD1-F2EB089E7506}"/>
              </a:ext>
            </a:extLst>
          </p:cNvPr>
          <p:cNvSpPr txBox="1"/>
          <p:nvPr/>
        </p:nvSpPr>
        <p:spPr>
          <a:xfrm>
            <a:off x="2812663" y="4607509"/>
            <a:ext cx="4312432" cy="369332"/>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85000"/>
                  </a:schemeClr>
                </a:solidFill>
                <a:latin typeface="Montserrat" panose="00000500000000000000" pitchFamily="2" charset="0"/>
              </a:rPr>
              <a:t>Có ý thức bảo vệ môi trường</a:t>
            </a:r>
          </a:p>
        </p:txBody>
      </p:sp>
      <p:sp>
        <p:nvSpPr>
          <p:cNvPr id="30" name="Rectangle: Rounded Corners 29">
            <a:extLst>
              <a:ext uri="{FF2B5EF4-FFF2-40B4-BE49-F238E27FC236}">
                <a16:creationId xmlns:a16="http://schemas.microsoft.com/office/drawing/2014/main" id="{84DD0F41-B06F-EABA-ECCB-7C4AD0B83849}"/>
              </a:ext>
            </a:extLst>
          </p:cNvPr>
          <p:cNvSpPr/>
          <p:nvPr/>
        </p:nvSpPr>
        <p:spPr>
          <a:xfrm>
            <a:off x="7299256" y="1156832"/>
            <a:ext cx="4312432" cy="5187533"/>
          </a:xfrm>
          <a:prstGeom prst="roundRect">
            <a:avLst>
              <a:gd name="adj" fmla="val 4764"/>
            </a:avLst>
          </a:prstGeom>
          <a:solidFill>
            <a:schemeClr val="tx1">
              <a:lumMod val="85000"/>
              <a:lumOff val="1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36330C7B-0279-F054-15B0-308DF45655C5}"/>
              </a:ext>
            </a:extLst>
          </p:cNvPr>
          <p:cNvSpPr txBox="1"/>
          <p:nvPr/>
        </p:nvSpPr>
        <p:spPr>
          <a:xfrm>
            <a:off x="7336422" y="1317187"/>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Kinh tế</a:t>
            </a:r>
          </a:p>
        </p:txBody>
      </p:sp>
      <p:sp>
        <p:nvSpPr>
          <p:cNvPr id="21" name="TextBox 20">
            <a:extLst>
              <a:ext uri="{FF2B5EF4-FFF2-40B4-BE49-F238E27FC236}">
                <a16:creationId xmlns:a16="http://schemas.microsoft.com/office/drawing/2014/main" id="{22797800-6875-E999-4D55-10FC7D401093}"/>
              </a:ext>
            </a:extLst>
          </p:cNvPr>
          <p:cNvSpPr txBox="1"/>
          <p:nvPr/>
        </p:nvSpPr>
        <p:spPr>
          <a:xfrm>
            <a:off x="7823809" y="1751092"/>
            <a:ext cx="4896464" cy="338554"/>
          </a:xfrm>
          <a:prstGeom prst="rect">
            <a:avLst/>
          </a:prstGeom>
          <a:noFill/>
        </p:spPr>
        <p:txBody>
          <a:bodyPr wrap="square" rtlCol="0">
            <a:spAutoFit/>
          </a:bodyPr>
          <a:lstStyle/>
          <a:p>
            <a:r>
              <a:rPr lang="en-US" sz="1600">
                <a:solidFill>
                  <a:schemeClr val="bg1">
                    <a:lumMod val="50000"/>
                  </a:schemeClr>
                </a:solidFill>
                <a:latin typeface="Montserrat" panose="00000500000000000000" pitchFamily="2" charset="0"/>
              </a:rPr>
              <a:t>Thành phố cần đáp ứng được::</a:t>
            </a:r>
          </a:p>
        </p:txBody>
      </p:sp>
      <p:sp>
        <p:nvSpPr>
          <p:cNvPr id="23" name="TextBox 22">
            <a:extLst>
              <a:ext uri="{FF2B5EF4-FFF2-40B4-BE49-F238E27FC236}">
                <a16:creationId xmlns:a16="http://schemas.microsoft.com/office/drawing/2014/main" id="{069FE4A7-976F-5EA5-590B-52A248AFE0D7}"/>
              </a:ext>
            </a:extLst>
          </p:cNvPr>
          <p:cNvSpPr txBox="1"/>
          <p:nvPr/>
        </p:nvSpPr>
        <p:spPr>
          <a:xfrm>
            <a:off x="7615081" y="2219484"/>
            <a:ext cx="3423981" cy="646331"/>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85000"/>
                  </a:schemeClr>
                </a:solidFill>
                <a:latin typeface="Montserrat" panose="00000500000000000000" pitchFamily="2" charset="0"/>
              </a:rPr>
              <a:t>Nền kinh tế thông minh, bền vững</a:t>
            </a:r>
          </a:p>
        </p:txBody>
      </p:sp>
      <p:sp>
        <p:nvSpPr>
          <p:cNvPr id="26" name="TextBox 25">
            <a:extLst>
              <a:ext uri="{FF2B5EF4-FFF2-40B4-BE49-F238E27FC236}">
                <a16:creationId xmlns:a16="http://schemas.microsoft.com/office/drawing/2014/main" id="{889F8E9E-48F9-E987-2AE1-52BBB5BC5A7D}"/>
              </a:ext>
            </a:extLst>
          </p:cNvPr>
          <p:cNvSpPr txBox="1"/>
          <p:nvPr/>
        </p:nvSpPr>
        <p:spPr>
          <a:xfrm>
            <a:off x="7568466" y="2897561"/>
            <a:ext cx="3423981" cy="646331"/>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85000"/>
                  </a:schemeClr>
                </a:solidFill>
                <a:latin typeface="Montserrat" panose="00000500000000000000" pitchFamily="2" charset="0"/>
              </a:rPr>
              <a:t>Nguồn nhân lực dồi dào, có tay nghề cao</a:t>
            </a:r>
          </a:p>
        </p:txBody>
      </p:sp>
    </p:spTree>
    <p:extLst>
      <p:ext uri="{BB962C8B-B14F-4D97-AF65-F5344CB8AC3E}">
        <p14:creationId xmlns:p14="http://schemas.microsoft.com/office/powerpoint/2010/main" val="248986943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73844B-E337-0742-CFEB-24686E56D060}"/>
              </a:ext>
            </a:extLst>
          </p:cNvPr>
          <p:cNvSpPr/>
          <p:nvPr/>
        </p:nvSpPr>
        <p:spPr>
          <a:xfrm>
            <a:off x="0" y="0"/>
            <a:ext cx="2114550" cy="6858000"/>
          </a:xfrm>
          <a:prstGeom prst="rect">
            <a:avLst/>
          </a:prstGeom>
          <a:solidFill>
            <a:srgbClr val="121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BC4E07A9-2C76-A726-A545-AC790BEA049E}"/>
              </a:ext>
            </a:extLst>
          </p:cNvPr>
          <p:cNvSpPr/>
          <p:nvPr/>
        </p:nvSpPr>
        <p:spPr>
          <a:xfrm>
            <a:off x="219074" y="266700"/>
            <a:ext cx="1724025" cy="369332"/>
          </a:xfrm>
          <a:prstGeom prst="roundRect">
            <a:avLst/>
          </a:prstGeom>
          <a:solidFill>
            <a:srgbClr val="121212"/>
          </a:solidFill>
          <a:ln>
            <a:solidFill>
              <a:srgbClr val="1A2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1E059A6-570C-8693-EF89-705EEB577420}"/>
              </a:ext>
            </a:extLst>
          </p:cNvPr>
          <p:cNvSpPr txBox="1"/>
          <p:nvPr/>
        </p:nvSpPr>
        <p:spPr>
          <a:xfrm>
            <a:off x="266699" y="279916"/>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1. Khái niệm</a:t>
            </a:r>
          </a:p>
        </p:txBody>
      </p:sp>
      <p:sp>
        <p:nvSpPr>
          <p:cNvPr id="3" name="TextBox 2">
            <a:extLst>
              <a:ext uri="{FF2B5EF4-FFF2-40B4-BE49-F238E27FC236}">
                <a16:creationId xmlns:a16="http://schemas.microsoft.com/office/drawing/2014/main" id="{74CDB432-C809-09C8-C996-EE30CDC7260E}"/>
              </a:ext>
            </a:extLst>
          </p:cNvPr>
          <p:cNvSpPr txBox="1"/>
          <p:nvPr/>
        </p:nvSpPr>
        <p:spPr>
          <a:xfrm>
            <a:off x="2615184" y="279916"/>
            <a:ext cx="8595360" cy="769441"/>
          </a:xfrm>
          <a:prstGeom prst="rect">
            <a:avLst/>
          </a:prstGeom>
          <a:noFill/>
        </p:spPr>
        <p:txBody>
          <a:bodyPr wrap="square" rtlCol="0">
            <a:spAutoFit/>
          </a:bodyPr>
          <a:lstStyle/>
          <a:p>
            <a:r>
              <a:rPr lang="en-US" sz="4400">
                <a:solidFill>
                  <a:schemeClr val="bg1">
                    <a:lumMod val="85000"/>
                  </a:schemeClr>
                </a:solidFill>
                <a:effectLst>
                  <a:outerShdw blurRad="38100" dist="38100" dir="2700000" algn="tl">
                    <a:srgbClr val="000000">
                      <a:alpha val="43137"/>
                    </a:srgbClr>
                  </a:outerShdw>
                </a:effectLst>
                <a:latin typeface="Montserrat" panose="00000500000000000000" pitchFamily="2" charset="0"/>
              </a:rPr>
              <a:t>Thành phố thông minh là gì?</a:t>
            </a:r>
          </a:p>
        </p:txBody>
      </p:sp>
      <p:sp>
        <p:nvSpPr>
          <p:cNvPr id="7" name="TextBox 6">
            <a:extLst>
              <a:ext uri="{FF2B5EF4-FFF2-40B4-BE49-F238E27FC236}">
                <a16:creationId xmlns:a16="http://schemas.microsoft.com/office/drawing/2014/main" id="{D27ECB4B-CEA4-E44F-A8FA-5437D5CA4513}"/>
              </a:ext>
            </a:extLst>
          </p:cNvPr>
          <p:cNvSpPr txBox="1"/>
          <p:nvPr/>
        </p:nvSpPr>
        <p:spPr>
          <a:xfrm>
            <a:off x="2615184" y="1195661"/>
            <a:ext cx="4078224" cy="1323439"/>
          </a:xfrm>
          <a:prstGeom prst="rect">
            <a:avLst/>
          </a:prstGeom>
          <a:noFill/>
        </p:spPr>
        <p:txBody>
          <a:bodyPr wrap="square" rtlCol="0">
            <a:spAutoFit/>
          </a:bodyPr>
          <a:lstStyle/>
          <a:p>
            <a:r>
              <a:rPr lang="vi-VN" sz="1600">
                <a:solidFill>
                  <a:schemeClr val="bg1">
                    <a:lumMod val="75000"/>
                  </a:schemeClr>
                </a:solidFill>
                <a:latin typeface="Montserrat" panose="00000500000000000000" pitchFamily="2" charset="0"/>
              </a:rPr>
              <a:t>Thành phố thông minh là khu đô thị áp dụng công nghệ và dữ liệu để nâng cao chất lượng cuộc sống, tối ưu dịch vụ công và giảm thiểu tác động môi trường.</a:t>
            </a:r>
            <a:endParaRPr lang="en-US" sz="1600">
              <a:solidFill>
                <a:schemeClr val="bg1">
                  <a:lumMod val="75000"/>
                </a:schemeClr>
              </a:solidFill>
              <a:effectLst>
                <a:outerShdw blurRad="38100" dist="38100" dir="2700000" algn="tl">
                  <a:srgbClr val="000000">
                    <a:alpha val="43137"/>
                  </a:srgbClr>
                </a:outerShdw>
              </a:effectLst>
              <a:latin typeface="Montserrat" panose="00000500000000000000" pitchFamily="2" charset="0"/>
            </a:endParaRPr>
          </a:p>
        </p:txBody>
      </p:sp>
      <p:sp>
        <p:nvSpPr>
          <p:cNvPr id="9" name="Rectangle: Rounded Corners 8">
            <a:extLst>
              <a:ext uri="{FF2B5EF4-FFF2-40B4-BE49-F238E27FC236}">
                <a16:creationId xmlns:a16="http://schemas.microsoft.com/office/drawing/2014/main" id="{E205648A-31A8-9B31-1756-4ED0F47E9987}"/>
              </a:ext>
            </a:extLst>
          </p:cNvPr>
          <p:cNvSpPr/>
          <p:nvPr/>
        </p:nvSpPr>
        <p:spPr>
          <a:xfrm>
            <a:off x="6455664" y="2962656"/>
            <a:ext cx="5376672" cy="3615428"/>
          </a:xfrm>
          <a:prstGeom prst="roundRect">
            <a:avLst>
              <a:gd name="adj" fmla="val 6550"/>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8A31AB8-168F-E71F-B3B6-DAFC25279B8D}"/>
              </a:ext>
            </a:extLst>
          </p:cNvPr>
          <p:cNvSpPr txBox="1"/>
          <p:nvPr/>
        </p:nvSpPr>
        <p:spPr>
          <a:xfrm>
            <a:off x="6693408" y="3090672"/>
            <a:ext cx="4901184" cy="369332"/>
          </a:xfrm>
          <a:prstGeom prst="rect">
            <a:avLst/>
          </a:prstGeom>
          <a:noFill/>
        </p:spPr>
        <p:txBody>
          <a:bodyPr wrap="square" rtlCol="0">
            <a:spAutoFit/>
          </a:bodyPr>
          <a:lstStyle/>
          <a:p>
            <a:r>
              <a:rPr lang="en-US">
                <a:solidFill>
                  <a:schemeClr val="bg1">
                    <a:lumMod val="85000"/>
                  </a:schemeClr>
                </a:solidFill>
                <a:latin typeface="Montserrat" panose="00000500000000000000" pitchFamily="2" charset="0"/>
              </a:rPr>
              <a:t>1 số thành phố thông minh tiêu biểu</a:t>
            </a:r>
          </a:p>
        </p:txBody>
      </p:sp>
      <p:pic>
        <p:nvPicPr>
          <p:cNvPr id="12" name="Picture 11" descr="A body of water with buildings and trees&#10;&#10;Description automatically generated">
            <a:extLst>
              <a:ext uri="{FF2B5EF4-FFF2-40B4-BE49-F238E27FC236}">
                <a16:creationId xmlns:a16="http://schemas.microsoft.com/office/drawing/2014/main" id="{B2482E56-B223-CE7A-3F87-1C31F40DF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0608" y="3588020"/>
            <a:ext cx="4059936" cy="2714227"/>
          </a:xfrm>
          <a:prstGeom prst="rect">
            <a:avLst/>
          </a:prstGeom>
        </p:spPr>
      </p:pic>
    </p:spTree>
    <p:extLst>
      <p:ext uri="{BB962C8B-B14F-4D97-AF65-F5344CB8AC3E}">
        <p14:creationId xmlns:p14="http://schemas.microsoft.com/office/powerpoint/2010/main" val="302192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a:extLst>
            <a:ext uri="{FF2B5EF4-FFF2-40B4-BE49-F238E27FC236}">
              <a16:creationId xmlns:a16="http://schemas.microsoft.com/office/drawing/2014/main" id="{52C26A41-2836-68B4-60E0-218296702A6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4655AAF-3592-30D7-D23C-C07744ED1CE4}"/>
              </a:ext>
            </a:extLst>
          </p:cNvPr>
          <p:cNvSpPr/>
          <p:nvPr/>
        </p:nvSpPr>
        <p:spPr>
          <a:xfrm>
            <a:off x="0" y="0"/>
            <a:ext cx="2114550" cy="6858000"/>
          </a:xfrm>
          <a:prstGeom prst="rect">
            <a:avLst/>
          </a:prstGeom>
          <a:solidFill>
            <a:srgbClr val="121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2BD93D64-8090-560B-8601-AEE7AFDF8BC4}"/>
              </a:ext>
            </a:extLst>
          </p:cNvPr>
          <p:cNvSpPr/>
          <p:nvPr/>
        </p:nvSpPr>
        <p:spPr>
          <a:xfrm>
            <a:off x="219074" y="266700"/>
            <a:ext cx="1724025" cy="369332"/>
          </a:xfrm>
          <a:prstGeom prst="roundRect">
            <a:avLst/>
          </a:prstGeom>
          <a:solidFill>
            <a:srgbClr val="121212"/>
          </a:solidFill>
          <a:ln>
            <a:solidFill>
              <a:srgbClr val="1A2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D3B64D7-2CA7-29F8-33EF-263B7B5B0938}"/>
              </a:ext>
            </a:extLst>
          </p:cNvPr>
          <p:cNvSpPr txBox="1"/>
          <p:nvPr/>
        </p:nvSpPr>
        <p:spPr>
          <a:xfrm>
            <a:off x="266699" y="279916"/>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1. Khái niệm</a:t>
            </a:r>
          </a:p>
        </p:txBody>
      </p:sp>
      <p:sp>
        <p:nvSpPr>
          <p:cNvPr id="3" name="TextBox 2">
            <a:extLst>
              <a:ext uri="{FF2B5EF4-FFF2-40B4-BE49-F238E27FC236}">
                <a16:creationId xmlns:a16="http://schemas.microsoft.com/office/drawing/2014/main" id="{556C02E5-6EF6-5E50-5B67-B8A04C41F997}"/>
              </a:ext>
            </a:extLst>
          </p:cNvPr>
          <p:cNvSpPr txBox="1"/>
          <p:nvPr/>
        </p:nvSpPr>
        <p:spPr>
          <a:xfrm>
            <a:off x="2615184" y="279916"/>
            <a:ext cx="8595360" cy="769441"/>
          </a:xfrm>
          <a:prstGeom prst="rect">
            <a:avLst/>
          </a:prstGeom>
          <a:noFill/>
        </p:spPr>
        <p:txBody>
          <a:bodyPr wrap="square" rtlCol="0">
            <a:spAutoFit/>
          </a:bodyPr>
          <a:lstStyle/>
          <a:p>
            <a:r>
              <a:rPr lang="en-US" sz="4400">
                <a:solidFill>
                  <a:schemeClr val="bg1">
                    <a:lumMod val="85000"/>
                  </a:schemeClr>
                </a:solidFill>
                <a:effectLst>
                  <a:outerShdw blurRad="38100" dist="38100" dir="2700000" algn="tl">
                    <a:srgbClr val="000000">
                      <a:alpha val="43137"/>
                    </a:srgbClr>
                  </a:outerShdw>
                </a:effectLst>
                <a:latin typeface="Montserrat" panose="00000500000000000000" pitchFamily="2" charset="0"/>
              </a:rPr>
              <a:t>Thành phố thông minh là gì?</a:t>
            </a:r>
          </a:p>
        </p:txBody>
      </p:sp>
      <p:sp>
        <p:nvSpPr>
          <p:cNvPr id="7" name="TextBox 6">
            <a:extLst>
              <a:ext uri="{FF2B5EF4-FFF2-40B4-BE49-F238E27FC236}">
                <a16:creationId xmlns:a16="http://schemas.microsoft.com/office/drawing/2014/main" id="{24E6ECFF-5D78-FFD9-E4FC-56C39450AE72}"/>
              </a:ext>
            </a:extLst>
          </p:cNvPr>
          <p:cNvSpPr txBox="1"/>
          <p:nvPr/>
        </p:nvSpPr>
        <p:spPr>
          <a:xfrm>
            <a:off x="2615184" y="1195661"/>
            <a:ext cx="4078224" cy="1323439"/>
          </a:xfrm>
          <a:prstGeom prst="rect">
            <a:avLst/>
          </a:prstGeom>
          <a:noFill/>
        </p:spPr>
        <p:txBody>
          <a:bodyPr wrap="square" rtlCol="0">
            <a:spAutoFit/>
          </a:bodyPr>
          <a:lstStyle/>
          <a:p>
            <a:r>
              <a:rPr lang="vi-VN" sz="1600">
                <a:solidFill>
                  <a:schemeClr val="bg1">
                    <a:lumMod val="75000"/>
                  </a:schemeClr>
                </a:solidFill>
                <a:latin typeface="Montserrat" panose="00000500000000000000" pitchFamily="2" charset="0"/>
              </a:rPr>
              <a:t>Thành phố thông minh là khu đô thị áp dụng công nghệ và dữ liệu để nâng cao chất lượng cuộc sống, tối ưu dịch vụ công và giảm thiểu tác động môi trường.</a:t>
            </a:r>
            <a:endParaRPr lang="en-US" sz="1600">
              <a:solidFill>
                <a:schemeClr val="bg1">
                  <a:lumMod val="75000"/>
                </a:schemeClr>
              </a:solidFill>
              <a:effectLst>
                <a:outerShdw blurRad="38100" dist="38100" dir="2700000" algn="tl">
                  <a:srgbClr val="000000">
                    <a:alpha val="43137"/>
                  </a:srgbClr>
                </a:outerShdw>
              </a:effectLst>
              <a:latin typeface="Montserrat" panose="00000500000000000000" pitchFamily="2" charset="0"/>
            </a:endParaRPr>
          </a:p>
        </p:txBody>
      </p:sp>
      <p:sp>
        <p:nvSpPr>
          <p:cNvPr id="9" name="Rectangle: Rounded Corners 8">
            <a:extLst>
              <a:ext uri="{FF2B5EF4-FFF2-40B4-BE49-F238E27FC236}">
                <a16:creationId xmlns:a16="http://schemas.microsoft.com/office/drawing/2014/main" id="{3DD71A0B-0E33-A30B-93A0-4A97E8373167}"/>
              </a:ext>
            </a:extLst>
          </p:cNvPr>
          <p:cNvSpPr/>
          <p:nvPr/>
        </p:nvSpPr>
        <p:spPr>
          <a:xfrm>
            <a:off x="2615184" y="1049357"/>
            <a:ext cx="9217152" cy="5528727"/>
          </a:xfrm>
          <a:prstGeom prst="roundRect">
            <a:avLst>
              <a:gd name="adj" fmla="val 6550"/>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B76EC58-20EE-D6D6-E069-77000D816D03}"/>
              </a:ext>
            </a:extLst>
          </p:cNvPr>
          <p:cNvSpPr txBox="1"/>
          <p:nvPr/>
        </p:nvSpPr>
        <p:spPr>
          <a:xfrm>
            <a:off x="3108960" y="1195661"/>
            <a:ext cx="5925312" cy="461665"/>
          </a:xfrm>
          <a:prstGeom prst="rect">
            <a:avLst/>
          </a:prstGeom>
          <a:noFill/>
        </p:spPr>
        <p:txBody>
          <a:bodyPr wrap="square" rtlCol="0">
            <a:spAutoFit/>
          </a:bodyPr>
          <a:lstStyle/>
          <a:p>
            <a:r>
              <a:rPr lang="en-US" sz="2400">
                <a:solidFill>
                  <a:schemeClr val="bg1">
                    <a:lumMod val="85000"/>
                  </a:schemeClr>
                </a:solidFill>
                <a:latin typeface="Montserrat" panose="00000500000000000000" pitchFamily="2" charset="0"/>
              </a:rPr>
              <a:t>1 số thành phố thông minh tiêu biểu</a:t>
            </a:r>
          </a:p>
        </p:txBody>
      </p:sp>
      <p:pic>
        <p:nvPicPr>
          <p:cNvPr id="12" name="Picture 11" descr="A body of water with buildings and trees&#10;&#10;Description automatically generated">
            <a:extLst>
              <a:ext uri="{FF2B5EF4-FFF2-40B4-BE49-F238E27FC236}">
                <a16:creationId xmlns:a16="http://schemas.microsoft.com/office/drawing/2014/main" id="{757BBC54-9C44-5DFF-8DC3-20E7F4F57A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0021" y="1785659"/>
            <a:ext cx="4908042" cy="3281219"/>
          </a:xfrm>
          <a:prstGeom prst="rect">
            <a:avLst/>
          </a:prstGeom>
        </p:spPr>
      </p:pic>
      <p:sp>
        <p:nvSpPr>
          <p:cNvPr id="5" name="TextBox 4">
            <a:extLst>
              <a:ext uri="{FF2B5EF4-FFF2-40B4-BE49-F238E27FC236}">
                <a16:creationId xmlns:a16="http://schemas.microsoft.com/office/drawing/2014/main" id="{B0A4E497-BD52-4EB5-7472-ADB05FCB6E01}"/>
              </a:ext>
            </a:extLst>
          </p:cNvPr>
          <p:cNvSpPr txBox="1"/>
          <p:nvPr/>
        </p:nvSpPr>
        <p:spPr>
          <a:xfrm>
            <a:off x="6096000" y="5475067"/>
            <a:ext cx="5376672" cy="369332"/>
          </a:xfrm>
          <a:prstGeom prst="rect">
            <a:avLst/>
          </a:prstGeom>
          <a:noFill/>
        </p:spPr>
        <p:txBody>
          <a:bodyPr wrap="square" rtlCol="0">
            <a:spAutoFit/>
          </a:bodyPr>
          <a:lstStyle/>
          <a:p>
            <a:r>
              <a:rPr lang="en-US" i="0">
                <a:solidFill>
                  <a:srgbClr val="BFBFBF"/>
                </a:solidFill>
                <a:effectLst/>
                <a:latin typeface="Poppins" panose="00000500000000000000" pitchFamily="2" charset="0"/>
                <a:cs typeface="Poppins" panose="00000500000000000000" pitchFamily="2" charset="0"/>
              </a:rPr>
              <a:t>Canberra, Úc</a:t>
            </a:r>
            <a:endParaRPr lang="en-US">
              <a:latin typeface="Poppins" panose="00000500000000000000" pitchFamily="2" charset="0"/>
              <a:cs typeface="Poppins" panose="00000500000000000000" pitchFamily="2" charset="0"/>
            </a:endParaRPr>
          </a:p>
        </p:txBody>
      </p:sp>
      <p:pic>
        <p:nvPicPr>
          <p:cNvPr id="8" name="Graphic 7" descr="Harvey Balls 0% with solid fill">
            <a:extLst>
              <a:ext uri="{FF2B5EF4-FFF2-40B4-BE49-F238E27FC236}">
                <a16:creationId xmlns:a16="http://schemas.microsoft.com/office/drawing/2014/main" id="{C5DDA38A-D472-511C-3085-4FE75836B5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45024" y="7081971"/>
            <a:ext cx="914400" cy="914400"/>
          </a:xfrm>
          <a:prstGeom prst="rect">
            <a:avLst/>
          </a:prstGeom>
        </p:spPr>
      </p:pic>
      <p:pic>
        <p:nvPicPr>
          <p:cNvPr id="13" name="Graphic 12" descr="Harvey Balls 100% outline">
            <a:extLst>
              <a:ext uri="{FF2B5EF4-FFF2-40B4-BE49-F238E27FC236}">
                <a16:creationId xmlns:a16="http://schemas.microsoft.com/office/drawing/2014/main" id="{5A2693FB-2493-3930-5E9E-AD53A69E80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95024" y="7231971"/>
            <a:ext cx="914400" cy="914400"/>
          </a:xfrm>
          <a:prstGeom prst="rect">
            <a:avLst/>
          </a:prstGeom>
        </p:spPr>
      </p:pic>
      <p:pic>
        <p:nvPicPr>
          <p:cNvPr id="15" name="Graphic 14" descr="Harvey Balls 100% with solid fill">
            <a:extLst>
              <a:ext uri="{FF2B5EF4-FFF2-40B4-BE49-F238E27FC236}">
                <a16:creationId xmlns:a16="http://schemas.microsoft.com/office/drawing/2014/main" id="{79C907D0-B878-56F6-5934-AC58EF91D6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6183" y="5954782"/>
            <a:ext cx="211608" cy="211608"/>
          </a:xfrm>
          <a:prstGeom prst="rect">
            <a:avLst/>
          </a:prstGeom>
          <a:effectLst>
            <a:outerShdw blurRad="50800" dist="38100" dir="2700000" algn="tl" rotWithShape="0">
              <a:prstClr val="black">
                <a:alpha val="40000"/>
              </a:prstClr>
            </a:outerShdw>
          </a:effectLst>
        </p:spPr>
      </p:pic>
      <p:pic>
        <p:nvPicPr>
          <p:cNvPr id="16" name="Graphic 15" descr="Harvey Balls 100% with solid fill">
            <a:extLst>
              <a:ext uri="{FF2B5EF4-FFF2-40B4-BE49-F238E27FC236}">
                <a16:creationId xmlns:a16="http://schemas.microsoft.com/office/drawing/2014/main" id="{E07900E8-3842-38F7-CA6C-2DF63DE2B8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86817" y="5954782"/>
            <a:ext cx="211608" cy="211608"/>
          </a:xfrm>
          <a:prstGeom prst="rect">
            <a:avLst/>
          </a:prstGeom>
          <a:effectLst>
            <a:outerShdw blurRad="50800" dist="38100" dir="2700000" algn="tl" rotWithShape="0">
              <a:prstClr val="black">
                <a:alpha val="40000"/>
              </a:prstClr>
            </a:outerShdw>
          </a:effectLst>
        </p:spPr>
      </p:pic>
      <p:pic>
        <p:nvPicPr>
          <p:cNvPr id="17" name="Graphic 16" descr="Harvey Balls 100% with solid fill">
            <a:extLst>
              <a:ext uri="{FF2B5EF4-FFF2-40B4-BE49-F238E27FC236}">
                <a16:creationId xmlns:a16="http://schemas.microsoft.com/office/drawing/2014/main" id="{4D45A592-DA3F-AA60-D4FA-46CDDD969AC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87451" y="5954782"/>
            <a:ext cx="211608" cy="211608"/>
          </a:xfrm>
          <a:prstGeom prst="rect">
            <a:avLst/>
          </a:prstGeom>
          <a:effectLst>
            <a:outerShdw blurRad="50800" dist="38100" dir="2700000" algn="tl" rotWithShape="0">
              <a:prstClr val="black">
                <a:alpha val="40000"/>
              </a:prstClr>
            </a:outerShdw>
          </a:effectLst>
        </p:spPr>
      </p:pic>
      <p:pic>
        <p:nvPicPr>
          <p:cNvPr id="18" name="Graphic 17" descr="Harvey Balls 100% with solid fill">
            <a:extLst>
              <a:ext uri="{FF2B5EF4-FFF2-40B4-BE49-F238E27FC236}">
                <a16:creationId xmlns:a16="http://schemas.microsoft.com/office/drawing/2014/main" id="{0625BEA7-3175-968A-746D-4B2F507EE0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22564" y="5950153"/>
            <a:ext cx="211608" cy="211608"/>
          </a:xfrm>
          <a:prstGeom prst="rect">
            <a:avLst/>
          </a:prstGeom>
          <a:effectLst>
            <a:outerShdw blurRad="50800" dist="38100" dir="2700000" algn="tl" rotWithShape="0">
              <a:prstClr val="black">
                <a:alpha val="40000"/>
              </a:prstClr>
            </a:outerShdw>
          </a:effectLst>
        </p:spPr>
      </p:pic>
      <p:pic>
        <p:nvPicPr>
          <p:cNvPr id="20" name="Graphic 19" descr="Harvey Balls 100% with solid fill">
            <a:extLst>
              <a:ext uri="{FF2B5EF4-FFF2-40B4-BE49-F238E27FC236}">
                <a16:creationId xmlns:a16="http://schemas.microsoft.com/office/drawing/2014/main" id="{B26854BB-7667-09BC-B227-E34DA76478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84489" y="5954782"/>
            <a:ext cx="211608" cy="211608"/>
          </a:xfrm>
          <a:prstGeom prst="rect">
            <a:avLst/>
          </a:prstGeom>
          <a:effectLst>
            <a:outerShdw blurRad="50800" dist="38100" dir="2700000" algn="tl" rotWithShape="0">
              <a:prstClr val="black">
                <a:alpha val="40000"/>
              </a:prstClr>
            </a:outerShdw>
          </a:effectLst>
        </p:spPr>
      </p:pic>
      <p:pic>
        <p:nvPicPr>
          <p:cNvPr id="21" name="Picture 20" descr="A bridge over water with a city skyline&#10;&#10;Description automatically generated">
            <a:extLst>
              <a:ext uri="{FF2B5EF4-FFF2-40B4-BE49-F238E27FC236}">
                <a16:creationId xmlns:a16="http://schemas.microsoft.com/office/drawing/2014/main" id="{1D27336F-C35D-D420-2D3B-C91582C6915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140285" y="1847200"/>
            <a:ext cx="5039106" cy="3359404"/>
          </a:xfrm>
          <a:prstGeom prst="rect">
            <a:avLst/>
          </a:prstGeom>
        </p:spPr>
      </p:pic>
      <p:pic>
        <p:nvPicPr>
          <p:cNvPr id="11" name="Graphic 10" descr="Close outline">
            <a:extLst>
              <a:ext uri="{FF2B5EF4-FFF2-40B4-BE49-F238E27FC236}">
                <a16:creationId xmlns:a16="http://schemas.microsoft.com/office/drawing/2014/main" id="{B0A4811E-9781-7156-D810-6815EB1C26C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246977" y="1156834"/>
            <a:ext cx="369332" cy="369332"/>
          </a:xfrm>
          <a:prstGeom prst="rect">
            <a:avLst/>
          </a:prstGeom>
        </p:spPr>
      </p:pic>
    </p:spTree>
    <p:extLst>
      <p:ext uri="{BB962C8B-B14F-4D97-AF65-F5344CB8AC3E}">
        <p14:creationId xmlns:p14="http://schemas.microsoft.com/office/powerpoint/2010/main" val="50514260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a:extLst>
            <a:ext uri="{FF2B5EF4-FFF2-40B4-BE49-F238E27FC236}">
              <a16:creationId xmlns:a16="http://schemas.microsoft.com/office/drawing/2014/main" id="{17708A57-B30E-03E4-AF92-426F5D32237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A2EAF58-7A17-2DB8-DB02-AD3174AB22BF}"/>
              </a:ext>
            </a:extLst>
          </p:cNvPr>
          <p:cNvSpPr txBox="1"/>
          <p:nvPr/>
        </p:nvSpPr>
        <p:spPr>
          <a:xfrm>
            <a:off x="2615184" y="279916"/>
            <a:ext cx="8595360" cy="769441"/>
          </a:xfrm>
          <a:prstGeom prst="rect">
            <a:avLst/>
          </a:prstGeom>
          <a:noFill/>
        </p:spPr>
        <p:txBody>
          <a:bodyPr wrap="square" rtlCol="0">
            <a:spAutoFit/>
          </a:bodyPr>
          <a:lstStyle/>
          <a:p>
            <a:r>
              <a:rPr lang="en-US" sz="4400">
                <a:solidFill>
                  <a:schemeClr val="bg1">
                    <a:lumMod val="85000"/>
                  </a:schemeClr>
                </a:solidFill>
                <a:effectLst>
                  <a:outerShdw blurRad="38100" dist="38100" dir="2700000" algn="tl">
                    <a:srgbClr val="000000">
                      <a:alpha val="43137"/>
                    </a:srgbClr>
                  </a:outerShdw>
                </a:effectLst>
                <a:latin typeface="Montserrat" panose="00000500000000000000" pitchFamily="2" charset="0"/>
              </a:rPr>
              <a:t>Thành phố thông minh là gì?</a:t>
            </a:r>
          </a:p>
        </p:txBody>
      </p:sp>
      <p:sp>
        <p:nvSpPr>
          <p:cNvPr id="7" name="TextBox 6">
            <a:extLst>
              <a:ext uri="{FF2B5EF4-FFF2-40B4-BE49-F238E27FC236}">
                <a16:creationId xmlns:a16="http://schemas.microsoft.com/office/drawing/2014/main" id="{0948E448-826F-72FC-E383-5FF9AF378089}"/>
              </a:ext>
            </a:extLst>
          </p:cNvPr>
          <p:cNvSpPr txBox="1"/>
          <p:nvPr/>
        </p:nvSpPr>
        <p:spPr>
          <a:xfrm>
            <a:off x="2615184" y="1195661"/>
            <a:ext cx="4078224" cy="1323439"/>
          </a:xfrm>
          <a:prstGeom prst="rect">
            <a:avLst/>
          </a:prstGeom>
          <a:noFill/>
        </p:spPr>
        <p:txBody>
          <a:bodyPr wrap="square" rtlCol="0">
            <a:spAutoFit/>
          </a:bodyPr>
          <a:lstStyle/>
          <a:p>
            <a:r>
              <a:rPr lang="vi-VN" sz="1600">
                <a:solidFill>
                  <a:schemeClr val="bg1">
                    <a:lumMod val="75000"/>
                  </a:schemeClr>
                </a:solidFill>
                <a:latin typeface="Montserrat" panose="00000500000000000000" pitchFamily="2" charset="0"/>
              </a:rPr>
              <a:t>Thành phố thông minh là khu đô thị áp dụng công nghệ và dữ liệu để nâng cao chất lượng cuộc sống, tối ưu dịch vụ công và giảm thiểu tác động môi trường.</a:t>
            </a:r>
            <a:endParaRPr lang="en-US" sz="1600">
              <a:solidFill>
                <a:schemeClr val="bg1">
                  <a:lumMod val="75000"/>
                </a:schemeClr>
              </a:solidFill>
              <a:effectLst>
                <a:outerShdw blurRad="38100" dist="38100" dir="2700000" algn="tl">
                  <a:srgbClr val="000000">
                    <a:alpha val="43137"/>
                  </a:srgbClr>
                </a:outerShdw>
              </a:effectLst>
              <a:latin typeface="Montserrat" panose="00000500000000000000" pitchFamily="2" charset="0"/>
            </a:endParaRPr>
          </a:p>
        </p:txBody>
      </p:sp>
      <p:sp>
        <p:nvSpPr>
          <p:cNvPr id="9" name="Rectangle: Rounded Corners 8">
            <a:extLst>
              <a:ext uri="{FF2B5EF4-FFF2-40B4-BE49-F238E27FC236}">
                <a16:creationId xmlns:a16="http://schemas.microsoft.com/office/drawing/2014/main" id="{FD24023A-8D84-099B-5E24-DC22BC4C2FCB}"/>
              </a:ext>
            </a:extLst>
          </p:cNvPr>
          <p:cNvSpPr/>
          <p:nvPr/>
        </p:nvSpPr>
        <p:spPr>
          <a:xfrm>
            <a:off x="2615184" y="1049357"/>
            <a:ext cx="9217152" cy="5528727"/>
          </a:xfrm>
          <a:prstGeom prst="roundRect">
            <a:avLst>
              <a:gd name="adj" fmla="val 6550"/>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C7432D0-1267-33BF-13AC-C4C20D0C966E}"/>
              </a:ext>
            </a:extLst>
          </p:cNvPr>
          <p:cNvSpPr txBox="1"/>
          <p:nvPr/>
        </p:nvSpPr>
        <p:spPr>
          <a:xfrm>
            <a:off x="3108960" y="1195661"/>
            <a:ext cx="5925312" cy="461665"/>
          </a:xfrm>
          <a:prstGeom prst="rect">
            <a:avLst/>
          </a:prstGeom>
          <a:noFill/>
        </p:spPr>
        <p:txBody>
          <a:bodyPr wrap="square" rtlCol="0">
            <a:spAutoFit/>
          </a:bodyPr>
          <a:lstStyle/>
          <a:p>
            <a:r>
              <a:rPr lang="en-US" sz="2400">
                <a:solidFill>
                  <a:schemeClr val="bg1">
                    <a:lumMod val="85000"/>
                  </a:schemeClr>
                </a:solidFill>
                <a:latin typeface="Montserrat" panose="00000500000000000000" pitchFamily="2" charset="0"/>
              </a:rPr>
              <a:t>1 số thành phố thông minh tiêu biểu</a:t>
            </a:r>
          </a:p>
        </p:txBody>
      </p:sp>
      <p:pic>
        <p:nvPicPr>
          <p:cNvPr id="12" name="Picture 11" descr="A body of water with buildings and trees&#10;&#10;Description automatically generated">
            <a:extLst>
              <a:ext uri="{FF2B5EF4-FFF2-40B4-BE49-F238E27FC236}">
                <a16:creationId xmlns:a16="http://schemas.microsoft.com/office/drawing/2014/main" id="{16E7876F-F206-36B9-092C-06E5576D50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5579" y="1861100"/>
            <a:ext cx="4908042" cy="3281219"/>
          </a:xfrm>
          <a:prstGeom prst="rect">
            <a:avLst/>
          </a:prstGeom>
        </p:spPr>
      </p:pic>
      <p:sp>
        <p:nvSpPr>
          <p:cNvPr id="5" name="TextBox 4">
            <a:extLst>
              <a:ext uri="{FF2B5EF4-FFF2-40B4-BE49-F238E27FC236}">
                <a16:creationId xmlns:a16="http://schemas.microsoft.com/office/drawing/2014/main" id="{C5537412-AD55-F547-6A77-5402C0148F2F}"/>
              </a:ext>
            </a:extLst>
          </p:cNvPr>
          <p:cNvSpPr txBox="1"/>
          <p:nvPr/>
        </p:nvSpPr>
        <p:spPr>
          <a:xfrm>
            <a:off x="6096000" y="5475067"/>
            <a:ext cx="5376672" cy="369332"/>
          </a:xfrm>
          <a:prstGeom prst="rect">
            <a:avLst/>
          </a:prstGeom>
          <a:noFill/>
        </p:spPr>
        <p:txBody>
          <a:bodyPr wrap="square" rtlCol="0">
            <a:spAutoFit/>
          </a:bodyPr>
          <a:lstStyle/>
          <a:p>
            <a:r>
              <a:rPr lang="en-US" i="0">
                <a:solidFill>
                  <a:srgbClr val="BFBFBF"/>
                </a:solidFill>
                <a:effectLst/>
                <a:latin typeface="Poppins" panose="00000500000000000000" pitchFamily="2" charset="0"/>
                <a:cs typeface="Poppins" panose="00000500000000000000" pitchFamily="2" charset="0"/>
              </a:rPr>
              <a:t>New York, Mỹ</a:t>
            </a:r>
            <a:endParaRPr lang="en-US">
              <a:latin typeface="Poppins" panose="00000500000000000000" pitchFamily="2" charset="0"/>
              <a:cs typeface="Poppins" panose="00000500000000000000" pitchFamily="2" charset="0"/>
            </a:endParaRPr>
          </a:p>
        </p:txBody>
      </p:sp>
      <p:pic>
        <p:nvPicPr>
          <p:cNvPr id="8" name="Graphic 7" descr="Harvey Balls 0% with solid fill">
            <a:extLst>
              <a:ext uri="{FF2B5EF4-FFF2-40B4-BE49-F238E27FC236}">
                <a16:creationId xmlns:a16="http://schemas.microsoft.com/office/drawing/2014/main" id="{F35345CD-2DD3-FC4F-CDA1-CCB5C368AE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5024" y="7081971"/>
            <a:ext cx="914400" cy="914400"/>
          </a:xfrm>
          <a:prstGeom prst="rect">
            <a:avLst/>
          </a:prstGeom>
        </p:spPr>
      </p:pic>
      <p:pic>
        <p:nvPicPr>
          <p:cNvPr id="13" name="Graphic 12" descr="Harvey Balls 100% outline">
            <a:extLst>
              <a:ext uri="{FF2B5EF4-FFF2-40B4-BE49-F238E27FC236}">
                <a16:creationId xmlns:a16="http://schemas.microsoft.com/office/drawing/2014/main" id="{8C28473A-A119-B803-58B7-4E2AEFA8AE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5024" y="7231971"/>
            <a:ext cx="914400" cy="914400"/>
          </a:xfrm>
          <a:prstGeom prst="rect">
            <a:avLst/>
          </a:prstGeom>
        </p:spPr>
      </p:pic>
      <p:pic>
        <p:nvPicPr>
          <p:cNvPr id="15" name="Graphic 14" descr="Harvey Balls 100% with solid fill">
            <a:extLst>
              <a:ext uri="{FF2B5EF4-FFF2-40B4-BE49-F238E27FC236}">
                <a16:creationId xmlns:a16="http://schemas.microsoft.com/office/drawing/2014/main" id="{823C83CE-8635-396C-5DCA-3014F2AEBE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86183" y="5954782"/>
            <a:ext cx="211608" cy="211608"/>
          </a:xfrm>
          <a:prstGeom prst="rect">
            <a:avLst/>
          </a:prstGeom>
          <a:effectLst>
            <a:outerShdw blurRad="50800" dist="38100" dir="2700000" algn="tl" rotWithShape="0">
              <a:prstClr val="black">
                <a:alpha val="40000"/>
              </a:prstClr>
            </a:outerShdw>
          </a:effectLst>
        </p:spPr>
      </p:pic>
      <p:pic>
        <p:nvPicPr>
          <p:cNvPr id="16" name="Graphic 15" descr="Harvey Balls 100% with solid fill">
            <a:extLst>
              <a:ext uri="{FF2B5EF4-FFF2-40B4-BE49-F238E27FC236}">
                <a16:creationId xmlns:a16="http://schemas.microsoft.com/office/drawing/2014/main" id="{020AE818-5ED0-2722-59AA-EF4978F57FB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86817" y="5954782"/>
            <a:ext cx="211608" cy="211608"/>
          </a:xfrm>
          <a:prstGeom prst="rect">
            <a:avLst/>
          </a:prstGeom>
          <a:effectLst>
            <a:outerShdw blurRad="50800" dist="38100" dir="2700000" algn="tl" rotWithShape="0">
              <a:prstClr val="black">
                <a:alpha val="40000"/>
              </a:prstClr>
            </a:outerShdw>
          </a:effectLst>
        </p:spPr>
      </p:pic>
      <p:pic>
        <p:nvPicPr>
          <p:cNvPr id="17" name="Graphic 16" descr="Harvey Balls 100% with solid fill">
            <a:extLst>
              <a:ext uri="{FF2B5EF4-FFF2-40B4-BE49-F238E27FC236}">
                <a16:creationId xmlns:a16="http://schemas.microsoft.com/office/drawing/2014/main" id="{4F353AB4-38CD-8140-E48B-5A9DC818BA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87451" y="5954782"/>
            <a:ext cx="211608" cy="211608"/>
          </a:xfrm>
          <a:prstGeom prst="rect">
            <a:avLst/>
          </a:prstGeom>
          <a:effectLst>
            <a:outerShdw blurRad="50800" dist="38100" dir="2700000" algn="tl" rotWithShape="0">
              <a:prstClr val="black">
                <a:alpha val="40000"/>
              </a:prstClr>
            </a:outerShdw>
          </a:effectLst>
        </p:spPr>
      </p:pic>
      <p:pic>
        <p:nvPicPr>
          <p:cNvPr id="18" name="Graphic 17" descr="Harvey Balls 100% with solid fill">
            <a:extLst>
              <a:ext uri="{FF2B5EF4-FFF2-40B4-BE49-F238E27FC236}">
                <a16:creationId xmlns:a16="http://schemas.microsoft.com/office/drawing/2014/main" id="{70AC42CD-ABC8-DFF6-0B30-45787D5FE6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2564" y="5954782"/>
            <a:ext cx="211608" cy="211608"/>
          </a:xfrm>
          <a:prstGeom prst="rect">
            <a:avLst/>
          </a:prstGeom>
          <a:effectLst>
            <a:outerShdw blurRad="50800" dist="38100" dir="2700000" algn="tl" rotWithShape="0">
              <a:prstClr val="black">
                <a:alpha val="40000"/>
              </a:prstClr>
            </a:outerShdw>
          </a:effectLst>
        </p:spPr>
      </p:pic>
      <p:pic>
        <p:nvPicPr>
          <p:cNvPr id="20" name="Graphic 19" descr="Harvey Balls 100% with solid fill">
            <a:extLst>
              <a:ext uri="{FF2B5EF4-FFF2-40B4-BE49-F238E27FC236}">
                <a16:creationId xmlns:a16="http://schemas.microsoft.com/office/drawing/2014/main" id="{B4C73065-9AAA-3B9D-AC02-7A3CAC6E18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84489" y="5954782"/>
            <a:ext cx="211608" cy="211608"/>
          </a:xfrm>
          <a:prstGeom prst="rect">
            <a:avLst/>
          </a:prstGeom>
          <a:effectLst>
            <a:outerShdw blurRad="50800" dist="38100" dir="2700000" algn="tl" rotWithShape="0">
              <a:prstClr val="black">
                <a:alpha val="40000"/>
              </a:prstClr>
            </a:outerShdw>
          </a:effectLst>
        </p:spPr>
      </p:pic>
      <p:pic>
        <p:nvPicPr>
          <p:cNvPr id="21" name="Picture 20" descr="A bridge over water with a city skyline&#10;&#10;Description automatically generated">
            <a:extLst>
              <a:ext uri="{FF2B5EF4-FFF2-40B4-BE49-F238E27FC236}">
                <a16:creationId xmlns:a16="http://schemas.microsoft.com/office/drawing/2014/main" id="{D2FBC763-F56C-C47A-E280-25334BAB151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04207" y="1822007"/>
            <a:ext cx="5039106" cy="3359404"/>
          </a:xfrm>
          <a:prstGeom prst="rect">
            <a:avLst/>
          </a:prstGeom>
        </p:spPr>
      </p:pic>
      <p:sp>
        <p:nvSpPr>
          <p:cNvPr id="2" name="Rectangle 1">
            <a:extLst>
              <a:ext uri="{FF2B5EF4-FFF2-40B4-BE49-F238E27FC236}">
                <a16:creationId xmlns:a16="http://schemas.microsoft.com/office/drawing/2014/main" id="{F8B8D952-E1ED-31B0-E729-FAC16D99ECB4}"/>
              </a:ext>
            </a:extLst>
          </p:cNvPr>
          <p:cNvSpPr/>
          <p:nvPr/>
        </p:nvSpPr>
        <p:spPr>
          <a:xfrm>
            <a:off x="0" y="0"/>
            <a:ext cx="2114550" cy="6858000"/>
          </a:xfrm>
          <a:prstGeom prst="rect">
            <a:avLst/>
          </a:prstGeom>
          <a:solidFill>
            <a:srgbClr val="121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E6E03826-9BC9-492F-4104-F2B75A23F872}"/>
              </a:ext>
            </a:extLst>
          </p:cNvPr>
          <p:cNvSpPr/>
          <p:nvPr/>
        </p:nvSpPr>
        <p:spPr>
          <a:xfrm>
            <a:off x="219074" y="266700"/>
            <a:ext cx="1724025" cy="369332"/>
          </a:xfrm>
          <a:prstGeom prst="roundRect">
            <a:avLst/>
          </a:prstGeom>
          <a:solidFill>
            <a:srgbClr val="121212"/>
          </a:solidFill>
          <a:ln>
            <a:solidFill>
              <a:srgbClr val="1A2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7F75C21-10F8-B2E9-B6E9-48BA0792985E}"/>
              </a:ext>
            </a:extLst>
          </p:cNvPr>
          <p:cNvSpPr txBox="1"/>
          <p:nvPr/>
        </p:nvSpPr>
        <p:spPr>
          <a:xfrm>
            <a:off x="319086" y="266700"/>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1. Khái niệm</a:t>
            </a:r>
          </a:p>
        </p:txBody>
      </p:sp>
      <p:pic>
        <p:nvPicPr>
          <p:cNvPr id="22" name="Picture 21" descr="A bridge with a clock tower and a tower in the background&#10;&#10;Description automatically generated">
            <a:extLst>
              <a:ext uri="{FF2B5EF4-FFF2-40B4-BE49-F238E27FC236}">
                <a16:creationId xmlns:a16="http://schemas.microsoft.com/office/drawing/2014/main" id="{FF6DBD17-3233-A580-06F3-FC3C2A7CC81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617454" y="1857380"/>
            <a:ext cx="5165064" cy="3357292"/>
          </a:xfrm>
          <a:prstGeom prst="rect">
            <a:avLst/>
          </a:prstGeom>
        </p:spPr>
      </p:pic>
      <p:pic>
        <p:nvPicPr>
          <p:cNvPr id="6" name="Graphic 5" descr="Close outline">
            <a:extLst>
              <a:ext uri="{FF2B5EF4-FFF2-40B4-BE49-F238E27FC236}">
                <a16:creationId xmlns:a16="http://schemas.microsoft.com/office/drawing/2014/main" id="{A511EEEA-38DA-8BEC-C910-1223874F3C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246977" y="1156834"/>
            <a:ext cx="369332" cy="369332"/>
          </a:xfrm>
          <a:prstGeom prst="rect">
            <a:avLst/>
          </a:prstGeom>
        </p:spPr>
      </p:pic>
    </p:spTree>
    <p:extLst>
      <p:ext uri="{BB962C8B-B14F-4D97-AF65-F5344CB8AC3E}">
        <p14:creationId xmlns:p14="http://schemas.microsoft.com/office/powerpoint/2010/main" val="217214164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a:extLst>
            <a:ext uri="{FF2B5EF4-FFF2-40B4-BE49-F238E27FC236}">
              <a16:creationId xmlns:a16="http://schemas.microsoft.com/office/drawing/2014/main" id="{845D742A-1268-1387-6243-2445FE8E69D2}"/>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5225F0C-73C4-3F74-FB42-A235EA3E77F3}"/>
              </a:ext>
            </a:extLst>
          </p:cNvPr>
          <p:cNvSpPr txBox="1"/>
          <p:nvPr/>
        </p:nvSpPr>
        <p:spPr>
          <a:xfrm>
            <a:off x="2615184" y="1195661"/>
            <a:ext cx="4078224" cy="1323439"/>
          </a:xfrm>
          <a:prstGeom prst="rect">
            <a:avLst/>
          </a:prstGeom>
          <a:noFill/>
        </p:spPr>
        <p:txBody>
          <a:bodyPr wrap="square" rtlCol="0">
            <a:spAutoFit/>
          </a:bodyPr>
          <a:lstStyle/>
          <a:p>
            <a:r>
              <a:rPr lang="vi-VN" sz="1600">
                <a:solidFill>
                  <a:schemeClr val="bg1">
                    <a:lumMod val="75000"/>
                  </a:schemeClr>
                </a:solidFill>
                <a:latin typeface="Montserrat" panose="00000500000000000000" pitchFamily="2" charset="0"/>
              </a:rPr>
              <a:t>Thành phố thông minh là khu đô thị áp dụng công nghệ và dữ liệu để nâng cao chất lượng cuộc sống, tối ưu dịch vụ công và giảm thiểu tác động môi trường.</a:t>
            </a:r>
            <a:endParaRPr lang="en-US" sz="1600">
              <a:solidFill>
                <a:schemeClr val="bg1">
                  <a:lumMod val="75000"/>
                </a:schemeClr>
              </a:solidFill>
              <a:effectLst>
                <a:outerShdw blurRad="38100" dist="38100" dir="2700000" algn="tl">
                  <a:srgbClr val="000000">
                    <a:alpha val="43137"/>
                  </a:srgbClr>
                </a:outerShdw>
              </a:effectLst>
              <a:latin typeface="Montserrat" panose="00000500000000000000" pitchFamily="2" charset="0"/>
            </a:endParaRPr>
          </a:p>
        </p:txBody>
      </p:sp>
      <p:sp>
        <p:nvSpPr>
          <p:cNvPr id="9" name="Rectangle: Rounded Corners 8">
            <a:extLst>
              <a:ext uri="{FF2B5EF4-FFF2-40B4-BE49-F238E27FC236}">
                <a16:creationId xmlns:a16="http://schemas.microsoft.com/office/drawing/2014/main" id="{EE381282-CDDA-A540-85D7-763FF447CDC3}"/>
              </a:ext>
            </a:extLst>
          </p:cNvPr>
          <p:cNvSpPr/>
          <p:nvPr/>
        </p:nvSpPr>
        <p:spPr>
          <a:xfrm>
            <a:off x="2615184" y="1049357"/>
            <a:ext cx="9217152" cy="5528727"/>
          </a:xfrm>
          <a:prstGeom prst="roundRect">
            <a:avLst>
              <a:gd name="adj" fmla="val 6550"/>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3F3BF26-25AD-2EA6-1764-CDDA91732899}"/>
              </a:ext>
            </a:extLst>
          </p:cNvPr>
          <p:cNvSpPr txBox="1"/>
          <p:nvPr/>
        </p:nvSpPr>
        <p:spPr>
          <a:xfrm>
            <a:off x="3108960" y="1195661"/>
            <a:ext cx="5925312" cy="461665"/>
          </a:xfrm>
          <a:prstGeom prst="rect">
            <a:avLst/>
          </a:prstGeom>
          <a:noFill/>
        </p:spPr>
        <p:txBody>
          <a:bodyPr wrap="square" rtlCol="0">
            <a:spAutoFit/>
          </a:bodyPr>
          <a:lstStyle/>
          <a:p>
            <a:r>
              <a:rPr lang="en-US" sz="2400">
                <a:solidFill>
                  <a:schemeClr val="bg1">
                    <a:lumMod val="85000"/>
                  </a:schemeClr>
                </a:solidFill>
                <a:latin typeface="Montserrat" panose="00000500000000000000" pitchFamily="2" charset="0"/>
              </a:rPr>
              <a:t>1 số thành phố thông minh tiêu biểu</a:t>
            </a:r>
          </a:p>
        </p:txBody>
      </p:sp>
      <p:pic>
        <p:nvPicPr>
          <p:cNvPr id="11" name="Picture 10" descr="A bridge with a clock tower and a tower in the background&#10;&#10;Description automatically generated">
            <a:extLst>
              <a:ext uri="{FF2B5EF4-FFF2-40B4-BE49-F238E27FC236}">
                <a16:creationId xmlns:a16="http://schemas.microsoft.com/office/drawing/2014/main" id="{3E02C12A-8B64-FAF7-DE7A-37A11DA85F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854" y="1887550"/>
            <a:ext cx="5165064" cy="3357292"/>
          </a:xfrm>
          <a:prstGeom prst="rect">
            <a:avLst/>
          </a:prstGeom>
        </p:spPr>
      </p:pic>
      <p:sp>
        <p:nvSpPr>
          <p:cNvPr id="3" name="TextBox 2">
            <a:extLst>
              <a:ext uri="{FF2B5EF4-FFF2-40B4-BE49-F238E27FC236}">
                <a16:creationId xmlns:a16="http://schemas.microsoft.com/office/drawing/2014/main" id="{E59D7537-F82E-52FA-777E-13D335A1DC60}"/>
              </a:ext>
            </a:extLst>
          </p:cNvPr>
          <p:cNvSpPr txBox="1"/>
          <p:nvPr/>
        </p:nvSpPr>
        <p:spPr>
          <a:xfrm>
            <a:off x="2615184" y="279916"/>
            <a:ext cx="8595360" cy="769441"/>
          </a:xfrm>
          <a:prstGeom prst="rect">
            <a:avLst/>
          </a:prstGeom>
          <a:noFill/>
        </p:spPr>
        <p:txBody>
          <a:bodyPr wrap="square" rtlCol="0">
            <a:spAutoFit/>
          </a:bodyPr>
          <a:lstStyle/>
          <a:p>
            <a:r>
              <a:rPr lang="en-US" sz="4400">
                <a:solidFill>
                  <a:schemeClr val="bg1">
                    <a:lumMod val="85000"/>
                  </a:schemeClr>
                </a:solidFill>
                <a:effectLst>
                  <a:outerShdw blurRad="38100" dist="38100" dir="2700000" algn="tl">
                    <a:srgbClr val="000000">
                      <a:alpha val="43137"/>
                    </a:srgbClr>
                  </a:outerShdw>
                </a:effectLst>
                <a:latin typeface="Montserrat" panose="00000500000000000000" pitchFamily="2" charset="0"/>
              </a:rPr>
              <a:t>Thành phố thông minh là gì?</a:t>
            </a:r>
          </a:p>
        </p:txBody>
      </p:sp>
      <p:pic>
        <p:nvPicPr>
          <p:cNvPr id="12" name="Picture 11" descr="A body of water with buildings and trees&#10;&#10;Description automatically generated">
            <a:extLst>
              <a:ext uri="{FF2B5EF4-FFF2-40B4-BE49-F238E27FC236}">
                <a16:creationId xmlns:a16="http://schemas.microsoft.com/office/drawing/2014/main" id="{A310094D-45A9-A6B1-5AC6-30ED77C9C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5579" y="1861100"/>
            <a:ext cx="4908042" cy="3281219"/>
          </a:xfrm>
          <a:prstGeom prst="rect">
            <a:avLst/>
          </a:prstGeom>
        </p:spPr>
      </p:pic>
      <p:sp>
        <p:nvSpPr>
          <p:cNvPr id="5" name="TextBox 4">
            <a:extLst>
              <a:ext uri="{FF2B5EF4-FFF2-40B4-BE49-F238E27FC236}">
                <a16:creationId xmlns:a16="http://schemas.microsoft.com/office/drawing/2014/main" id="{CE11FC6A-AE4B-AFFE-A8EA-E4617B54F56B}"/>
              </a:ext>
            </a:extLst>
          </p:cNvPr>
          <p:cNvSpPr txBox="1"/>
          <p:nvPr/>
        </p:nvSpPr>
        <p:spPr>
          <a:xfrm>
            <a:off x="6259638" y="5477673"/>
            <a:ext cx="5376672" cy="369332"/>
          </a:xfrm>
          <a:prstGeom prst="rect">
            <a:avLst/>
          </a:prstGeom>
          <a:noFill/>
        </p:spPr>
        <p:txBody>
          <a:bodyPr wrap="square" rtlCol="0">
            <a:spAutoFit/>
          </a:bodyPr>
          <a:lstStyle/>
          <a:p>
            <a:r>
              <a:rPr lang="en-US" i="0">
                <a:solidFill>
                  <a:srgbClr val="BFBFBF"/>
                </a:solidFill>
                <a:effectLst/>
                <a:latin typeface="Poppins" panose="00000500000000000000" pitchFamily="2" charset="0"/>
                <a:cs typeface="Poppins" panose="00000500000000000000" pitchFamily="2" charset="0"/>
              </a:rPr>
              <a:t>London, Anh</a:t>
            </a:r>
            <a:endParaRPr lang="en-US">
              <a:latin typeface="Poppins" panose="00000500000000000000" pitchFamily="2" charset="0"/>
              <a:cs typeface="Poppins" panose="00000500000000000000" pitchFamily="2" charset="0"/>
            </a:endParaRPr>
          </a:p>
        </p:txBody>
      </p:sp>
      <p:pic>
        <p:nvPicPr>
          <p:cNvPr id="8" name="Graphic 7" descr="Harvey Balls 0% with solid fill">
            <a:extLst>
              <a:ext uri="{FF2B5EF4-FFF2-40B4-BE49-F238E27FC236}">
                <a16:creationId xmlns:a16="http://schemas.microsoft.com/office/drawing/2014/main" id="{811C9DF6-03EA-1DAF-BD83-1A2FF03878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45024" y="7081971"/>
            <a:ext cx="914400" cy="914400"/>
          </a:xfrm>
          <a:prstGeom prst="rect">
            <a:avLst/>
          </a:prstGeom>
        </p:spPr>
      </p:pic>
      <p:pic>
        <p:nvPicPr>
          <p:cNvPr id="13" name="Graphic 12" descr="Harvey Balls 100% outline">
            <a:extLst>
              <a:ext uri="{FF2B5EF4-FFF2-40B4-BE49-F238E27FC236}">
                <a16:creationId xmlns:a16="http://schemas.microsoft.com/office/drawing/2014/main" id="{691AA104-3E1D-C079-50EC-1F672F6E38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95024" y="7231971"/>
            <a:ext cx="914400" cy="914400"/>
          </a:xfrm>
          <a:prstGeom prst="rect">
            <a:avLst/>
          </a:prstGeom>
        </p:spPr>
      </p:pic>
      <p:pic>
        <p:nvPicPr>
          <p:cNvPr id="15" name="Graphic 14" descr="Harvey Balls 100% with solid fill">
            <a:extLst>
              <a:ext uri="{FF2B5EF4-FFF2-40B4-BE49-F238E27FC236}">
                <a16:creationId xmlns:a16="http://schemas.microsoft.com/office/drawing/2014/main" id="{7E62DB76-0682-B5D8-BFE6-C386281F77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6183" y="5954782"/>
            <a:ext cx="211608" cy="211608"/>
          </a:xfrm>
          <a:prstGeom prst="rect">
            <a:avLst/>
          </a:prstGeom>
          <a:effectLst>
            <a:outerShdw blurRad="50800" dist="38100" dir="2700000" algn="tl" rotWithShape="0">
              <a:prstClr val="black">
                <a:alpha val="40000"/>
              </a:prstClr>
            </a:outerShdw>
          </a:effectLst>
        </p:spPr>
      </p:pic>
      <p:pic>
        <p:nvPicPr>
          <p:cNvPr id="16" name="Graphic 15" descr="Harvey Balls 100% with solid fill">
            <a:extLst>
              <a:ext uri="{FF2B5EF4-FFF2-40B4-BE49-F238E27FC236}">
                <a16:creationId xmlns:a16="http://schemas.microsoft.com/office/drawing/2014/main" id="{C55A360B-D49F-AD33-77C7-8514368F65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86817" y="5954782"/>
            <a:ext cx="211608" cy="211608"/>
          </a:xfrm>
          <a:prstGeom prst="rect">
            <a:avLst/>
          </a:prstGeom>
          <a:effectLst>
            <a:outerShdw blurRad="50800" dist="38100" dir="2700000" algn="tl" rotWithShape="0">
              <a:prstClr val="black">
                <a:alpha val="40000"/>
              </a:prstClr>
            </a:outerShdw>
          </a:effectLst>
        </p:spPr>
      </p:pic>
      <p:pic>
        <p:nvPicPr>
          <p:cNvPr id="17" name="Graphic 16" descr="Harvey Balls 100% with solid fill">
            <a:extLst>
              <a:ext uri="{FF2B5EF4-FFF2-40B4-BE49-F238E27FC236}">
                <a16:creationId xmlns:a16="http://schemas.microsoft.com/office/drawing/2014/main" id="{D5DA9B7A-1699-CD32-4AAE-193CB3E9E1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87451" y="5954782"/>
            <a:ext cx="211608" cy="211608"/>
          </a:xfrm>
          <a:prstGeom prst="rect">
            <a:avLst/>
          </a:prstGeom>
          <a:effectLst>
            <a:outerShdw blurRad="50800" dist="38100" dir="2700000" algn="tl" rotWithShape="0">
              <a:prstClr val="black">
                <a:alpha val="40000"/>
              </a:prstClr>
            </a:outerShdw>
          </a:effectLst>
        </p:spPr>
      </p:pic>
      <p:pic>
        <p:nvPicPr>
          <p:cNvPr id="18" name="Graphic 17" descr="Harvey Balls 100% with solid fill">
            <a:extLst>
              <a:ext uri="{FF2B5EF4-FFF2-40B4-BE49-F238E27FC236}">
                <a16:creationId xmlns:a16="http://schemas.microsoft.com/office/drawing/2014/main" id="{7C287D22-99DD-2A5C-59FB-987D873954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22564" y="5954782"/>
            <a:ext cx="211608" cy="211608"/>
          </a:xfrm>
          <a:prstGeom prst="rect">
            <a:avLst/>
          </a:prstGeom>
          <a:effectLst>
            <a:outerShdw blurRad="50800" dist="38100" dir="2700000" algn="tl" rotWithShape="0">
              <a:prstClr val="black">
                <a:alpha val="40000"/>
              </a:prstClr>
            </a:outerShdw>
          </a:effectLst>
        </p:spPr>
      </p:pic>
      <p:pic>
        <p:nvPicPr>
          <p:cNvPr id="20" name="Graphic 19" descr="Harvey Balls 100% with solid fill">
            <a:extLst>
              <a:ext uri="{FF2B5EF4-FFF2-40B4-BE49-F238E27FC236}">
                <a16:creationId xmlns:a16="http://schemas.microsoft.com/office/drawing/2014/main" id="{678B502C-98F2-E761-2E96-4B4032DACF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84489" y="5954782"/>
            <a:ext cx="211608" cy="211608"/>
          </a:xfrm>
          <a:prstGeom prst="rect">
            <a:avLst/>
          </a:prstGeom>
          <a:effectLst>
            <a:outerShdw blurRad="50800" dist="38100" dir="2700000" algn="tl" rotWithShape="0">
              <a:prstClr val="black">
                <a:alpha val="40000"/>
              </a:prstClr>
            </a:outerShdw>
          </a:effectLst>
        </p:spPr>
      </p:pic>
      <p:pic>
        <p:nvPicPr>
          <p:cNvPr id="21" name="Picture 20" descr="A bridge over water with a city skyline&#10;&#10;Description automatically generated">
            <a:extLst>
              <a:ext uri="{FF2B5EF4-FFF2-40B4-BE49-F238E27FC236}">
                <a16:creationId xmlns:a16="http://schemas.microsoft.com/office/drawing/2014/main" id="{A9196A12-BFE4-D55C-624F-B7C2D9EDB4C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49154" y="1857380"/>
            <a:ext cx="5039106" cy="3359404"/>
          </a:xfrm>
          <a:prstGeom prst="rect">
            <a:avLst/>
          </a:prstGeom>
        </p:spPr>
      </p:pic>
      <p:sp>
        <p:nvSpPr>
          <p:cNvPr id="2" name="Rectangle 1">
            <a:extLst>
              <a:ext uri="{FF2B5EF4-FFF2-40B4-BE49-F238E27FC236}">
                <a16:creationId xmlns:a16="http://schemas.microsoft.com/office/drawing/2014/main" id="{CC69D94E-C618-55EF-2484-960501CEF7B1}"/>
              </a:ext>
            </a:extLst>
          </p:cNvPr>
          <p:cNvSpPr/>
          <p:nvPr/>
        </p:nvSpPr>
        <p:spPr>
          <a:xfrm>
            <a:off x="-10925" y="0"/>
            <a:ext cx="2114550" cy="6858000"/>
          </a:xfrm>
          <a:prstGeom prst="rect">
            <a:avLst/>
          </a:prstGeom>
          <a:solidFill>
            <a:srgbClr val="121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FE734417-6898-CEC4-4435-5A098C20BA4C}"/>
              </a:ext>
            </a:extLst>
          </p:cNvPr>
          <p:cNvSpPr/>
          <p:nvPr/>
        </p:nvSpPr>
        <p:spPr>
          <a:xfrm>
            <a:off x="219074" y="266700"/>
            <a:ext cx="1724025" cy="369332"/>
          </a:xfrm>
          <a:prstGeom prst="roundRect">
            <a:avLst/>
          </a:prstGeom>
          <a:solidFill>
            <a:srgbClr val="121212"/>
          </a:solidFill>
          <a:ln>
            <a:solidFill>
              <a:srgbClr val="1A2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2F7033F-EBAC-7F4F-8AF0-1253B6355220}"/>
              </a:ext>
            </a:extLst>
          </p:cNvPr>
          <p:cNvSpPr txBox="1"/>
          <p:nvPr/>
        </p:nvSpPr>
        <p:spPr>
          <a:xfrm>
            <a:off x="319086" y="295304"/>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1. Khái niệm</a:t>
            </a:r>
          </a:p>
        </p:txBody>
      </p:sp>
      <p:pic>
        <p:nvPicPr>
          <p:cNvPr id="14" name="Picture 13" descr="A city with lights and mountains in the background&#10;&#10;Description automatically generated">
            <a:extLst>
              <a:ext uri="{FF2B5EF4-FFF2-40B4-BE49-F238E27FC236}">
                <a16:creationId xmlns:a16="http://schemas.microsoft.com/office/drawing/2014/main" id="{6FF0E7F7-0104-2AA1-61B6-A5EAD77A4B5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345723" y="1887550"/>
            <a:ext cx="5907609" cy="3361430"/>
          </a:xfrm>
          <a:prstGeom prst="rect">
            <a:avLst/>
          </a:prstGeom>
        </p:spPr>
      </p:pic>
      <p:pic>
        <p:nvPicPr>
          <p:cNvPr id="6" name="Graphic 5" descr="Close outline">
            <a:extLst>
              <a:ext uri="{FF2B5EF4-FFF2-40B4-BE49-F238E27FC236}">
                <a16:creationId xmlns:a16="http://schemas.microsoft.com/office/drawing/2014/main" id="{A48D0FBA-00E3-968E-3809-87E922139CD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246977" y="1156834"/>
            <a:ext cx="369332" cy="369332"/>
          </a:xfrm>
          <a:prstGeom prst="rect">
            <a:avLst/>
          </a:prstGeom>
        </p:spPr>
      </p:pic>
    </p:spTree>
    <p:extLst>
      <p:ext uri="{BB962C8B-B14F-4D97-AF65-F5344CB8AC3E}">
        <p14:creationId xmlns:p14="http://schemas.microsoft.com/office/powerpoint/2010/main" val="215500431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a:extLst>
            <a:ext uri="{FF2B5EF4-FFF2-40B4-BE49-F238E27FC236}">
              <a16:creationId xmlns:a16="http://schemas.microsoft.com/office/drawing/2014/main" id="{20C57EE5-3646-3A6A-C1F2-11EA4E168BC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698CDC73-3359-4EF6-988F-6DBA259D7110}"/>
              </a:ext>
            </a:extLst>
          </p:cNvPr>
          <p:cNvSpPr txBox="1"/>
          <p:nvPr/>
        </p:nvSpPr>
        <p:spPr>
          <a:xfrm>
            <a:off x="2615184" y="1195661"/>
            <a:ext cx="4078224" cy="1323439"/>
          </a:xfrm>
          <a:prstGeom prst="rect">
            <a:avLst/>
          </a:prstGeom>
          <a:noFill/>
        </p:spPr>
        <p:txBody>
          <a:bodyPr wrap="square" rtlCol="0">
            <a:spAutoFit/>
          </a:bodyPr>
          <a:lstStyle/>
          <a:p>
            <a:r>
              <a:rPr lang="vi-VN" sz="1600">
                <a:solidFill>
                  <a:schemeClr val="bg1">
                    <a:lumMod val="75000"/>
                  </a:schemeClr>
                </a:solidFill>
                <a:latin typeface="Montserrat" panose="00000500000000000000" pitchFamily="2" charset="0"/>
              </a:rPr>
              <a:t>Thành phố thông minh là khu đô thị áp dụng công nghệ và dữ liệu để nâng cao chất lượng cuộc sống, tối ưu dịch vụ công và giảm thiểu tác động môi trường.</a:t>
            </a:r>
            <a:endParaRPr lang="en-US" sz="1600">
              <a:solidFill>
                <a:schemeClr val="bg1">
                  <a:lumMod val="75000"/>
                </a:schemeClr>
              </a:solidFill>
              <a:effectLst>
                <a:outerShdw blurRad="38100" dist="38100" dir="2700000" algn="tl">
                  <a:srgbClr val="000000">
                    <a:alpha val="43137"/>
                  </a:srgbClr>
                </a:outerShdw>
              </a:effectLst>
              <a:latin typeface="Montserrat" panose="00000500000000000000" pitchFamily="2" charset="0"/>
            </a:endParaRPr>
          </a:p>
        </p:txBody>
      </p:sp>
      <p:sp>
        <p:nvSpPr>
          <p:cNvPr id="9" name="Rectangle: Rounded Corners 8">
            <a:extLst>
              <a:ext uri="{FF2B5EF4-FFF2-40B4-BE49-F238E27FC236}">
                <a16:creationId xmlns:a16="http://schemas.microsoft.com/office/drawing/2014/main" id="{4CEE7FD2-7BAA-8008-5974-D5BB4398A151}"/>
              </a:ext>
            </a:extLst>
          </p:cNvPr>
          <p:cNvSpPr/>
          <p:nvPr/>
        </p:nvSpPr>
        <p:spPr>
          <a:xfrm>
            <a:off x="2615184" y="1049357"/>
            <a:ext cx="9217152" cy="5528727"/>
          </a:xfrm>
          <a:prstGeom prst="roundRect">
            <a:avLst>
              <a:gd name="adj" fmla="val 6550"/>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1248273-70D3-3A23-29ED-74E38B85467D}"/>
              </a:ext>
            </a:extLst>
          </p:cNvPr>
          <p:cNvSpPr txBox="1"/>
          <p:nvPr/>
        </p:nvSpPr>
        <p:spPr>
          <a:xfrm>
            <a:off x="3108960" y="1195661"/>
            <a:ext cx="5925312" cy="461665"/>
          </a:xfrm>
          <a:prstGeom prst="rect">
            <a:avLst/>
          </a:prstGeom>
          <a:noFill/>
        </p:spPr>
        <p:txBody>
          <a:bodyPr wrap="square" rtlCol="0">
            <a:spAutoFit/>
          </a:bodyPr>
          <a:lstStyle/>
          <a:p>
            <a:r>
              <a:rPr lang="en-US" sz="2400">
                <a:solidFill>
                  <a:schemeClr val="bg1">
                    <a:lumMod val="85000"/>
                  </a:schemeClr>
                </a:solidFill>
                <a:latin typeface="Montserrat" panose="00000500000000000000" pitchFamily="2" charset="0"/>
              </a:rPr>
              <a:t>1 số thành phố thông minh tiêu biểu</a:t>
            </a:r>
          </a:p>
        </p:txBody>
      </p:sp>
      <p:pic>
        <p:nvPicPr>
          <p:cNvPr id="14" name="Picture 13" descr="A city with lights and mountains in the background&#10;&#10;Description automatically generated">
            <a:extLst>
              <a:ext uri="{FF2B5EF4-FFF2-40B4-BE49-F238E27FC236}">
                <a16:creationId xmlns:a16="http://schemas.microsoft.com/office/drawing/2014/main" id="{BBF835D0-C59C-4B92-78CD-5441A389B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9955" y="1862883"/>
            <a:ext cx="5907609" cy="3361430"/>
          </a:xfrm>
          <a:prstGeom prst="rect">
            <a:avLst/>
          </a:prstGeom>
        </p:spPr>
      </p:pic>
      <p:sp>
        <p:nvSpPr>
          <p:cNvPr id="3" name="TextBox 2">
            <a:extLst>
              <a:ext uri="{FF2B5EF4-FFF2-40B4-BE49-F238E27FC236}">
                <a16:creationId xmlns:a16="http://schemas.microsoft.com/office/drawing/2014/main" id="{22EC6D8E-4774-E8B8-B429-03A1EB007126}"/>
              </a:ext>
            </a:extLst>
          </p:cNvPr>
          <p:cNvSpPr txBox="1"/>
          <p:nvPr/>
        </p:nvSpPr>
        <p:spPr>
          <a:xfrm>
            <a:off x="2615184" y="279916"/>
            <a:ext cx="8595360" cy="769441"/>
          </a:xfrm>
          <a:prstGeom prst="rect">
            <a:avLst/>
          </a:prstGeom>
          <a:noFill/>
        </p:spPr>
        <p:txBody>
          <a:bodyPr wrap="square" rtlCol="0">
            <a:spAutoFit/>
          </a:bodyPr>
          <a:lstStyle/>
          <a:p>
            <a:r>
              <a:rPr lang="en-US" sz="4400">
                <a:solidFill>
                  <a:schemeClr val="bg1">
                    <a:lumMod val="85000"/>
                  </a:schemeClr>
                </a:solidFill>
                <a:effectLst>
                  <a:outerShdw blurRad="38100" dist="38100" dir="2700000" algn="tl">
                    <a:srgbClr val="000000">
                      <a:alpha val="43137"/>
                    </a:srgbClr>
                  </a:outerShdw>
                </a:effectLst>
                <a:latin typeface="Montserrat" panose="00000500000000000000" pitchFamily="2" charset="0"/>
              </a:rPr>
              <a:t>Thành phố thông minh là gì?</a:t>
            </a:r>
          </a:p>
        </p:txBody>
      </p:sp>
      <p:pic>
        <p:nvPicPr>
          <p:cNvPr id="12" name="Picture 11" descr="A body of water with buildings and trees&#10;&#10;Description automatically generated">
            <a:extLst>
              <a:ext uri="{FF2B5EF4-FFF2-40B4-BE49-F238E27FC236}">
                <a16:creationId xmlns:a16="http://schemas.microsoft.com/office/drawing/2014/main" id="{1D8167CA-A8A0-9CF6-ED33-5CEDB909CE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5579" y="1861100"/>
            <a:ext cx="4908042" cy="3281219"/>
          </a:xfrm>
          <a:prstGeom prst="rect">
            <a:avLst/>
          </a:prstGeom>
        </p:spPr>
      </p:pic>
      <p:sp>
        <p:nvSpPr>
          <p:cNvPr id="5" name="TextBox 4">
            <a:extLst>
              <a:ext uri="{FF2B5EF4-FFF2-40B4-BE49-F238E27FC236}">
                <a16:creationId xmlns:a16="http://schemas.microsoft.com/office/drawing/2014/main" id="{3815270A-5ACB-3FAC-D48D-6B2F3B6C11F6}"/>
              </a:ext>
            </a:extLst>
          </p:cNvPr>
          <p:cNvSpPr txBox="1"/>
          <p:nvPr/>
        </p:nvSpPr>
        <p:spPr>
          <a:xfrm>
            <a:off x="5886183" y="5450895"/>
            <a:ext cx="5376672" cy="369332"/>
          </a:xfrm>
          <a:prstGeom prst="rect">
            <a:avLst/>
          </a:prstGeom>
          <a:noFill/>
        </p:spPr>
        <p:txBody>
          <a:bodyPr wrap="square" rtlCol="0">
            <a:spAutoFit/>
          </a:bodyPr>
          <a:lstStyle/>
          <a:p>
            <a:pPr algn="l"/>
            <a:r>
              <a:rPr lang="en-US" i="0">
                <a:solidFill>
                  <a:schemeClr val="bg1">
                    <a:lumMod val="85000"/>
                  </a:schemeClr>
                </a:solidFill>
                <a:effectLst/>
                <a:latin typeface="Poppins" panose="00000500000000000000" pitchFamily="2" charset="0"/>
                <a:cs typeface="Poppins" panose="00000500000000000000" pitchFamily="2" charset="0"/>
              </a:rPr>
              <a:t>Reykjavik, Iceland</a:t>
            </a:r>
          </a:p>
        </p:txBody>
      </p:sp>
      <p:pic>
        <p:nvPicPr>
          <p:cNvPr id="8" name="Graphic 7" descr="Harvey Balls 0% with solid fill">
            <a:extLst>
              <a:ext uri="{FF2B5EF4-FFF2-40B4-BE49-F238E27FC236}">
                <a16:creationId xmlns:a16="http://schemas.microsoft.com/office/drawing/2014/main" id="{3639412C-EC93-CAC7-DA1F-47BDE909CE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45024" y="7081971"/>
            <a:ext cx="914400" cy="914400"/>
          </a:xfrm>
          <a:prstGeom prst="rect">
            <a:avLst/>
          </a:prstGeom>
        </p:spPr>
      </p:pic>
      <p:pic>
        <p:nvPicPr>
          <p:cNvPr id="13" name="Graphic 12" descr="Harvey Balls 100% outline">
            <a:extLst>
              <a:ext uri="{FF2B5EF4-FFF2-40B4-BE49-F238E27FC236}">
                <a16:creationId xmlns:a16="http://schemas.microsoft.com/office/drawing/2014/main" id="{8FC74F8C-913B-3364-B1CB-B26243A38A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95024" y="7231971"/>
            <a:ext cx="914400" cy="914400"/>
          </a:xfrm>
          <a:prstGeom prst="rect">
            <a:avLst/>
          </a:prstGeom>
        </p:spPr>
      </p:pic>
      <p:pic>
        <p:nvPicPr>
          <p:cNvPr id="15" name="Graphic 14" descr="Harvey Balls 100% with solid fill">
            <a:extLst>
              <a:ext uri="{FF2B5EF4-FFF2-40B4-BE49-F238E27FC236}">
                <a16:creationId xmlns:a16="http://schemas.microsoft.com/office/drawing/2014/main" id="{BB20DF55-203F-0859-3C4D-72AB2C41CB5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86183" y="5954782"/>
            <a:ext cx="211608" cy="211608"/>
          </a:xfrm>
          <a:prstGeom prst="rect">
            <a:avLst/>
          </a:prstGeom>
          <a:effectLst>
            <a:outerShdw blurRad="50800" dist="38100" dir="2700000" algn="tl" rotWithShape="0">
              <a:prstClr val="black">
                <a:alpha val="40000"/>
              </a:prstClr>
            </a:outerShdw>
          </a:effectLst>
        </p:spPr>
      </p:pic>
      <p:pic>
        <p:nvPicPr>
          <p:cNvPr id="16" name="Graphic 15" descr="Harvey Balls 100% with solid fill">
            <a:extLst>
              <a:ext uri="{FF2B5EF4-FFF2-40B4-BE49-F238E27FC236}">
                <a16:creationId xmlns:a16="http://schemas.microsoft.com/office/drawing/2014/main" id="{7F69A6B4-52AC-D55E-34EA-7572290F5F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86817" y="5954782"/>
            <a:ext cx="211608" cy="211608"/>
          </a:xfrm>
          <a:prstGeom prst="rect">
            <a:avLst/>
          </a:prstGeom>
          <a:effectLst>
            <a:outerShdw blurRad="50800" dist="38100" dir="2700000" algn="tl" rotWithShape="0">
              <a:prstClr val="black">
                <a:alpha val="40000"/>
              </a:prstClr>
            </a:outerShdw>
          </a:effectLst>
        </p:spPr>
      </p:pic>
      <p:pic>
        <p:nvPicPr>
          <p:cNvPr id="17" name="Graphic 16" descr="Harvey Balls 100% with solid fill">
            <a:extLst>
              <a:ext uri="{FF2B5EF4-FFF2-40B4-BE49-F238E27FC236}">
                <a16:creationId xmlns:a16="http://schemas.microsoft.com/office/drawing/2014/main" id="{ADE8EC80-AA46-E849-2D53-C6DCD3070E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87451" y="5954782"/>
            <a:ext cx="211608" cy="211608"/>
          </a:xfrm>
          <a:prstGeom prst="rect">
            <a:avLst/>
          </a:prstGeom>
          <a:effectLst>
            <a:outerShdw blurRad="50800" dist="38100" dir="2700000" algn="tl" rotWithShape="0">
              <a:prstClr val="black">
                <a:alpha val="40000"/>
              </a:prstClr>
            </a:outerShdw>
          </a:effectLst>
        </p:spPr>
      </p:pic>
      <p:pic>
        <p:nvPicPr>
          <p:cNvPr id="18" name="Graphic 17" descr="Harvey Balls 100% with solid fill">
            <a:extLst>
              <a:ext uri="{FF2B5EF4-FFF2-40B4-BE49-F238E27FC236}">
                <a16:creationId xmlns:a16="http://schemas.microsoft.com/office/drawing/2014/main" id="{C23D4DD6-6E56-6B40-45C5-BA811517DA7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22564" y="5954782"/>
            <a:ext cx="211608" cy="211608"/>
          </a:xfrm>
          <a:prstGeom prst="rect">
            <a:avLst/>
          </a:prstGeom>
          <a:effectLst>
            <a:outerShdw blurRad="50800" dist="38100" dir="2700000" algn="tl" rotWithShape="0">
              <a:prstClr val="black">
                <a:alpha val="40000"/>
              </a:prstClr>
            </a:outerShdw>
          </a:effectLst>
        </p:spPr>
      </p:pic>
      <p:pic>
        <p:nvPicPr>
          <p:cNvPr id="20" name="Graphic 19" descr="Harvey Balls 100% with solid fill">
            <a:extLst>
              <a:ext uri="{FF2B5EF4-FFF2-40B4-BE49-F238E27FC236}">
                <a16:creationId xmlns:a16="http://schemas.microsoft.com/office/drawing/2014/main" id="{D56A96C1-1273-9BB8-A07F-3C75578E2E2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84489" y="5954782"/>
            <a:ext cx="211608" cy="211608"/>
          </a:xfrm>
          <a:prstGeom prst="rect">
            <a:avLst/>
          </a:prstGeom>
          <a:effectLst>
            <a:outerShdw blurRad="50800" dist="38100" dir="2700000" algn="tl" rotWithShape="0">
              <a:prstClr val="black">
                <a:alpha val="40000"/>
              </a:prstClr>
            </a:outerShdw>
          </a:effectLst>
        </p:spPr>
      </p:pic>
      <p:pic>
        <p:nvPicPr>
          <p:cNvPr id="21" name="Picture 20" descr="A bridge over water with a city skyline&#10;&#10;Description automatically generated">
            <a:extLst>
              <a:ext uri="{FF2B5EF4-FFF2-40B4-BE49-F238E27FC236}">
                <a16:creationId xmlns:a16="http://schemas.microsoft.com/office/drawing/2014/main" id="{9DC77091-7E7A-4DBE-F9E7-3AB35E0A1D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9080" y="1749298"/>
            <a:ext cx="5039106" cy="3359404"/>
          </a:xfrm>
          <a:prstGeom prst="rect">
            <a:avLst/>
          </a:prstGeom>
        </p:spPr>
      </p:pic>
      <p:sp>
        <p:nvSpPr>
          <p:cNvPr id="2" name="Rectangle 1">
            <a:extLst>
              <a:ext uri="{FF2B5EF4-FFF2-40B4-BE49-F238E27FC236}">
                <a16:creationId xmlns:a16="http://schemas.microsoft.com/office/drawing/2014/main" id="{76A85CFA-8831-CD61-8384-B7E3F5854E45}"/>
              </a:ext>
            </a:extLst>
          </p:cNvPr>
          <p:cNvSpPr/>
          <p:nvPr/>
        </p:nvSpPr>
        <p:spPr>
          <a:xfrm>
            <a:off x="0" y="34673"/>
            <a:ext cx="2114550" cy="6858000"/>
          </a:xfrm>
          <a:prstGeom prst="rect">
            <a:avLst/>
          </a:prstGeom>
          <a:solidFill>
            <a:srgbClr val="121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CDE5935-64A0-81CA-7C69-A1DFC7A157C8}"/>
              </a:ext>
            </a:extLst>
          </p:cNvPr>
          <p:cNvSpPr/>
          <p:nvPr/>
        </p:nvSpPr>
        <p:spPr>
          <a:xfrm>
            <a:off x="219074" y="266700"/>
            <a:ext cx="1724025" cy="369332"/>
          </a:xfrm>
          <a:prstGeom prst="roundRect">
            <a:avLst/>
          </a:prstGeom>
          <a:solidFill>
            <a:srgbClr val="121212"/>
          </a:solidFill>
          <a:ln>
            <a:solidFill>
              <a:srgbClr val="1A2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D073CCF-978D-3E96-E674-497D34B7D0E1}"/>
              </a:ext>
            </a:extLst>
          </p:cNvPr>
          <p:cNvSpPr txBox="1"/>
          <p:nvPr/>
        </p:nvSpPr>
        <p:spPr>
          <a:xfrm>
            <a:off x="319086" y="279916"/>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1. Khái niệm</a:t>
            </a:r>
          </a:p>
        </p:txBody>
      </p:sp>
      <p:pic>
        <p:nvPicPr>
          <p:cNvPr id="11" name="Picture 10" descr="A bridge with a clock tower and a tower in the background&#10;&#10;Description automatically generated">
            <a:extLst>
              <a:ext uri="{FF2B5EF4-FFF2-40B4-BE49-F238E27FC236}">
                <a16:creationId xmlns:a16="http://schemas.microsoft.com/office/drawing/2014/main" id="{21AAB054-066F-4B0E-71DA-859A6D9782A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19080" y="1710936"/>
            <a:ext cx="5165064" cy="3357292"/>
          </a:xfrm>
          <a:prstGeom prst="rect">
            <a:avLst/>
          </a:prstGeom>
        </p:spPr>
      </p:pic>
      <p:pic>
        <p:nvPicPr>
          <p:cNvPr id="22" name="Picture 21" descr="A large city skyline with a plane flying over it with CN Tower in the background&#10;&#10;Description automatically generated">
            <a:extLst>
              <a:ext uri="{FF2B5EF4-FFF2-40B4-BE49-F238E27FC236}">
                <a16:creationId xmlns:a16="http://schemas.microsoft.com/office/drawing/2014/main" id="{F2468030-BB26-05A7-E4A6-BA8A49492CB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53171" y="2077813"/>
            <a:ext cx="4629084" cy="3471813"/>
          </a:xfrm>
          <a:prstGeom prst="rect">
            <a:avLst/>
          </a:prstGeom>
        </p:spPr>
      </p:pic>
      <p:pic>
        <p:nvPicPr>
          <p:cNvPr id="6" name="Graphic 5" descr="Close outline">
            <a:extLst>
              <a:ext uri="{FF2B5EF4-FFF2-40B4-BE49-F238E27FC236}">
                <a16:creationId xmlns:a16="http://schemas.microsoft.com/office/drawing/2014/main" id="{8A99CB22-88C4-7350-CBC8-DDD756EB643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246977" y="1156834"/>
            <a:ext cx="369332" cy="369332"/>
          </a:xfrm>
          <a:prstGeom prst="rect">
            <a:avLst/>
          </a:prstGeom>
        </p:spPr>
      </p:pic>
    </p:spTree>
    <p:extLst>
      <p:ext uri="{BB962C8B-B14F-4D97-AF65-F5344CB8AC3E}">
        <p14:creationId xmlns:p14="http://schemas.microsoft.com/office/powerpoint/2010/main" val="3594111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a:extLst>
            <a:ext uri="{FF2B5EF4-FFF2-40B4-BE49-F238E27FC236}">
              <a16:creationId xmlns:a16="http://schemas.microsoft.com/office/drawing/2014/main" id="{1E20182B-A8D9-7D95-5A59-DD304527043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DC3C4CA-9685-BCD1-BC3E-3EDCDEA56AD9}"/>
              </a:ext>
            </a:extLst>
          </p:cNvPr>
          <p:cNvSpPr txBox="1"/>
          <p:nvPr/>
        </p:nvSpPr>
        <p:spPr>
          <a:xfrm>
            <a:off x="2615184" y="1195661"/>
            <a:ext cx="4078224" cy="1323439"/>
          </a:xfrm>
          <a:prstGeom prst="rect">
            <a:avLst/>
          </a:prstGeom>
          <a:noFill/>
        </p:spPr>
        <p:txBody>
          <a:bodyPr wrap="square" rtlCol="0">
            <a:spAutoFit/>
          </a:bodyPr>
          <a:lstStyle/>
          <a:p>
            <a:r>
              <a:rPr lang="vi-VN" sz="1600">
                <a:solidFill>
                  <a:schemeClr val="bg1">
                    <a:lumMod val="75000"/>
                  </a:schemeClr>
                </a:solidFill>
                <a:latin typeface="Montserrat" panose="00000500000000000000" pitchFamily="2" charset="0"/>
              </a:rPr>
              <a:t>Thành phố thông minh là khu đô thị áp dụng công nghệ và dữ liệu để nâng cao chất lượng cuộc sống, tối ưu dịch vụ công và giảm thiểu tác động môi trường.</a:t>
            </a:r>
            <a:endParaRPr lang="en-US" sz="1600">
              <a:solidFill>
                <a:schemeClr val="bg1">
                  <a:lumMod val="75000"/>
                </a:schemeClr>
              </a:solidFill>
              <a:effectLst>
                <a:outerShdw blurRad="38100" dist="38100" dir="2700000" algn="tl">
                  <a:srgbClr val="000000">
                    <a:alpha val="43137"/>
                  </a:srgbClr>
                </a:outerShdw>
              </a:effectLst>
              <a:latin typeface="Montserrat" panose="00000500000000000000" pitchFamily="2" charset="0"/>
            </a:endParaRPr>
          </a:p>
        </p:txBody>
      </p:sp>
      <p:sp>
        <p:nvSpPr>
          <p:cNvPr id="9" name="Rectangle: Rounded Corners 8">
            <a:extLst>
              <a:ext uri="{FF2B5EF4-FFF2-40B4-BE49-F238E27FC236}">
                <a16:creationId xmlns:a16="http://schemas.microsoft.com/office/drawing/2014/main" id="{B3276556-6101-E471-2B5E-62382E18A7B4}"/>
              </a:ext>
            </a:extLst>
          </p:cNvPr>
          <p:cNvSpPr/>
          <p:nvPr/>
        </p:nvSpPr>
        <p:spPr>
          <a:xfrm>
            <a:off x="2615184" y="1049357"/>
            <a:ext cx="9217152" cy="5528727"/>
          </a:xfrm>
          <a:prstGeom prst="roundRect">
            <a:avLst>
              <a:gd name="adj" fmla="val 6550"/>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EA46B1A-573B-9FAC-ACD6-3A788AA6BB35}"/>
              </a:ext>
            </a:extLst>
          </p:cNvPr>
          <p:cNvSpPr txBox="1"/>
          <p:nvPr/>
        </p:nvSpPr>
        <p:spPr>
          <a:xfrm>
            <a:off x="3108960" y="1195661"/>
            <a:ext cx="5925312" cy="461665"/>
          </a:xfrm>
          <a:prstGeom prst="rect">
            <a:avLst/>
          </a:prstGeom>
          <a:noFill/>
        </p:spPr>
        <p:txBody>
          <a:bodyPr wrap="square" rtlCol="0">
            <a:spAutoFit/>
          </a:bodyPr>
          <a:lstStyle/>
          <a:p>
            <a:r>
              <a:rPr lang="en-US" sz="2400">
                <a:solidFill>
                  <a:schemeClr val="bg1">
                    <a:lumMod val="85000"/>
                  </a:schemeClr>
                </a:solidFill>
                <a:latin typeface="Montserrat" panose="00000500000000000000" pitchFamily="2" charset="0"/>
              </a:rPr>
              <a:t>1 số thành phố thông minh tiêu biểu</a:t>
            </a:r>
          </a:p>
        </p:txBody>
      </p:sp>
      <p:pic>
        <p:nvPicPr>
          <p:cNvPr id="14" name="Picture 13" descr="A city with lights and mountains in the background&#10;&#10;Description automatically generated">
            <a:extLst>
              <a:ext uri="{FF2B5EF4-FFF2-40B4-BE49-F238E27FC236}">
                <a16:creationId xmlns:a16="http://schemas.microsoft.com/office/drawing/2014/main" id="{937C8DF3-5F9E-A1D1-B4CF-5043B6057B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2867" y="1818122"/>
            <a:ext cx="5907609" cy="3361430"/>
          </a:xfrm>
          <a:prstGeom prst="rect">
            <a:avLst/>
          </a:prstGeom>
        </p:spPr>
      </p:pic>
      <p:sp>
        <p:nvSpPr>
          <p:cNvPr id="3" name="TextBox 2">
            <a:extLst>
              <a:ext uri="{FF2B5EF4-FFF2-40B4-BE49-F238E27FC236}">
                <a16:creationId xmlns:a16="http://schemas.microsoft.com/office/drawing/2014/main" id="{AB2E1C4E-F448-98A6-949D-378FFDE0EA2D}"/>
              </a:ext>
            </a:extLst>
          </p:cNvPr>
          <p:cNvSpPr txBox="1"/>
          <p:nvPr/>
        </p:nvSpPr>
        <p:spPr>
          <a:xfrm>
            <a:off x="2615184" y="279916"/>
            <a:ext cx="8595360" cy="769441"/>
          </a:xfrm>
          <a:prstGeom prst="rect">
            <a:avLst/>
          </a:prstGeom>
          <a:noFill/>
        </p:spPr>
        <p:txBody>
          <a:bodyPr wrap="square" rtlCol="0">
            <a:spAutoFit/>
          </a:bodyPr>
          <a:lstStyle/>
          <a:p>
            <a:r>
              <a:rPr lang="en-US" sz="4400">
                <a:solidFill>
                  <a:schemeClr val="bg1">
                    <a:lumMod val="85000"/>
                  </a:schemeClr>
                </a:solidFill>
                <a:effectLst>
                  <a:outerShdw blurRad="38100" dist="38100" dir="2700000" algn="tl">
                    <a:srgbClr val="000000">
                      <a:alpha val="43137"/>
                    </a:srgbClr>
                  </a:outerShdw>
                </a:effectLst>
                <a:latin typeface="Montserrat" panose="00000500000000000000" pitchFamily="2" charset="0"/>
              </a:rPr>
              <a:t>Thành phố thông minh là gì?</a:t>
            </a:r>
          </a:p>
        </p:txBody>
      </p:sp>
      <p:pic>
        <p:nvPicPr>
          <p:cNvPr id="12" name="Picture 11" descr="A body of water with buildings and trees&#10;&#10;Description automatically generated">
            <a:extLst>
              <a:ext uri="{FF2B5EF4-FFF2-40B4-BE49-F238E27FC236}">
                <a16:creationId xmlns:a16="http://schemas.microsoft.com/office/drawing/2014/main" id="{C963E9F6-1074-2DE3-C1CD-388474120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5579" y="1861100"/>
            <a:ext cx="4908042" cy="3281219"/>
          </a:xfrm>
          <a:prstGeom prst="rect">
            <a:avLst/>
          </a:prstGeom>
        </p:spPr>
      </p:pic>
      <p:sp>
        <p:nvSpPr>
          <p:cNvPr id="5" name="TextBox 4">
            <a:extLst>
              <a:ext uri="{FF2B5EF4-FFF2-40B4-BE49-F238E27FC236}">
                <a16:creationId xmlns:a16="http://schemas.microsoft.com/office/drawing/2014/main" id="{CD1B090E-2567-A5FB-E641-287116FA8A80}"/>
              </a:ext>
            </a:extLst>
          </p:cNvPr>
          <p:cNvSpPr txBox="1"/>
          <p:nvPr/>
        </p:nvSpPr>
        <p:spPr>
          <a:xfrm>
            <a:off x="5957163" y="5510450"/>
            <a:ext cx="5376672" cy="369332"/>
          </a:xfrm>
          <a:prstGeom prst="rect">
            <a:avLst/>
          </a:prstGeom>
          <a:noFill/>
        </p:spPr>
        <p:txBody>
          <a:bodyPr wrap="square" rtlCol="0">
            <a:spAutoFit/>
          </a:bodyPr>
          <a:lstStyle/>
          <a:p>
            <a:pPr algn="l"/>
            <a:r>
              <a:rPr lang="en-US" i="0">
                <a:solidFill>
                  <a:schemeClr val="bg1">
                    <a:lumMod val="85000"/>
                  </a:schemeClr>
                </a:solidFill>
                <a:effectLst/>
                <a:latin typeface="Poppins" panose="00000500000000000000" pitchFamily="2" charset="0"/>
                <a:cs typeface="Poppins" panose="00000500000000000000" pitchFamily="2" charset="0"/>
              </a:rPr>
              <a:t>Toronto, Canada</a:t>
            </a:r>
          </a:p>
        </p:txBody>
      </p:sp>
      <p:pic>
        <p:nvPicPr>
          <p:cNvPr id="8" name="Graphic 7" descr="Harvey Balls 0% with solid fill">
            <a:extLst>
              <a:ext uri="{FF2B5EF4-FFF2-40B4-BE49-F238E27FC236}">
                <a16:creationId xmlns:a16="http://schemas.microsoft.com/office/drawing/2014/main" id="{F8F37CCE-E730-2087-B700-96148BDBD4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45024" y="7081971"/>
            <a:ext cx="914400" cy="914400"/>
          </a:xfrm>
          <a:prstGeom prst="rect">
            <a:avLst/>
          </a:prstGeom>
        </p:spPr>
      </p:pic>
      <p:pic>
        <p:nvPicPr>
          <p:cNvPr id="13" name="Graphic 12" descr="Harvey Balls 100% outline">
            <a:extLst>
              <a:ext uri="{FF2B5EF4-FFF2-40B4-BE49-F238E27FC236}">
                <a16:creationId xmlns:a16="http://schemas.microsoft.com/office/drawing/2014/main" id="{25D32543-95E4-BF59-B992-789DBFFA3E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95024" y="7231971"/>
            <a:ext cx="914400" cy="914400"/>
          </a:xfrm>
          <a:prstGeom prst="rect">
            <a:avLst/>
          </a:prstGeom>
        </p:spPr>
      </p:pic>
      <p:pic>
        <p:nvPicPr>
          <p:cNvPr id="15" name="Graphic 14" descr="Harvey Balls 100% with solid fill">
            <a:extLst>
              <a:ext uri="{FF2B5EF4-FFF2-40B4-BE49-F238E27FC236}">
                <a16:creationId xmlns:a16="http://schemas.microsoft.com/office/drawing/2014/main" id="{BE8463F3-A09C-0D98-F38E-E5F4425A87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6183" y="5954782"/>
            <a:ext cx="211608" cy="211608"/>
          </a:xfrm>
          <a:prstGeom prst="rect">
            <a:avLst/>
          </a:prstGeom>
          <a:effectLst>
            <a:outerShdw blurRad="50800" dist="38100" dir="2700000" algn="tl" rotWithShape="0">
              <a:prstClr val="black">
                <a:alpha val="40000"/>
              </a:prstClr>
            </a:outerShdw>
          </a:effectLst>
        </p:spPr>
      </p:pic>
      <p:pic>
        <p:nvPicPr>
          <p:cNvPr id="16" name="Graphic 15" descr="Harvey Balls 100% with solid fill">
            <a:extLst>
              <a:ext uri="{FF2B5EF4-FFF2-40B4-BE49-F238E27FC236}">
                <a16:creationId xmlns:a16="http://schemas.microsoft.com/office/drawing/2014/main" id="{945DE46F-70AE-50FC-5DDF-8478AC929CD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86817" y="5954782"/>
            <a:ext cx="211608" cy="211608"/>
          </a:xfrm>
          <a:prstGeom prst="rect">
            <a:avLst/>
          </a:prstGeom>
          <a:effectLst>
            <a:outerShdw blurRad="50800" dist="38100" dir="2700000" algn="tl" rotWithShape="0">
              <a:prstClr val="black">
                <a:alpha val="40000"/>
              </a:prstClr>
            </a:outerShdw>
          </a:effectLst>
        </p:spPr>
      </p:pic>
      <p:pic>
        <p:nvPicPr>
          <p:cNvPr id="17" name="Graphic 16" descr="Harvey Balls 100% with solid fill">
            <a:extLst>
              <a:ext uri="{FF2B5EF4-FFF2-40B4-BE49-F238E27FC236}">
                <a16:creationId xmlns:a16="http://schemas.microsoft.com/office/drawing/2014/main" id="{A9C196A2-F47D-C751-CFFC-EE10E60907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87451" y="5954782"/>
            <a:ext cx="211608" cy="211608"/>
          </a:xfrm>
          <a:prstGeom prst="rect">
            <a:avLst/>
          </a:prstGeom>
          <a:effectLst>
            <a:outerShdw blurRad="50800" dist="38100" dir="2700000" algn="tl" rotWithShape="0">
              <a:prstClr val="black">
                <a:alpha val="40000"/>
              </a:prstClr>
            </a:outerShdw>
          </a:effectLst>
        </p:spPr>
      </p:pic>
      <p:pic>
        <p:nvPicPr>
          <p:cNvPr id="18" name="Graphic 17" descr="Harvey Balls 100% with solid fill">
            <a:extLst>
              <a:ext uri="{FF2B5EF4-FFF2-40B4-BE49-F238E27FC236}">
                <a16:creationId xmlns:a16="http://schemas.microsoft.com/office/drawing/2014/main" id="{AD1CAB93-A719-AA75-6D71-F2FE63C8CF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22564" y="5954782"/>
            <a:ext cx="211608" cy="211608"/>
          </a:xfrm>
          <a:prstGeom prst="rect">
            <a:avLst/>
          </a:prstGeom>
          <a:effectLst>
            <a:outerShdw blurRad="50800" dist="38100" dir="2700000" algn="tl" rotWithShape="0">
              <a:prstClr val="black">
                <a:alpha val="40000"/>
              </a:prstClr>
            </a:outerShdw>
          </a:effectLst>
        </p:spPr>
      </p:pic>
      <p:pic>
        <p:nvPicPr>
          <p:cNvPr id="20" name="Graphic 19" descr="Harvey Balls 100% with solid fill">
            <a:extLst>
              <a:ext uri="{FF2B5EF4-FFF2-40B4-BE49-F238E27FC236}">
                <a16:creationId xmlns:a16="http://schemas.microsoft.com/office/drawing/2014/main" id="{ACB38355-4CAD-C156-5480-E8F0EA8CE78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84489" y="5954782"/>
            <a:ext cx="211608" cy="211608"/>
          </a:xfrm>
          <a:prstGeom prst="rect">
            <a:avLst/>
          </a:prstGeom>
          <a:effectLst>
            <a:outerShdw blurRad="50800" dist="38100" dir="2700000" algn="tl" rotWithShape="0">
              <a:prstClr val="black">
                <a:alpha val="40000"/>
              </a:prstClr>
            </a:outerShdw>
          </a:effectLst>
        </p:spPr>
      </p:pic>
      <p:pic>
        <p:nvPicPr>
          <p:cNvPr id="21" name="Picture 20" descr="A bridge over water with a city skyline&#10;&#10;Description automatically generated">
            <a:extLst>
              <a:ext uri="{FF2B5EF4-FFF2-40B4-BE49-F238E27FC236}">
                <a16:creationId xmlns:a16="http://schemas.microsoft.com/office/drawing/2014/main" id="{D8333DF5-5B1F-3101-9BE2-524723B6B59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49154" y="1857380"/>
            <a:ext cx="5039106" cy="3359404"/>
          </a:xfrm>
          <a:prstGeom prst="rect">
            <a:avLst/>
          </a:prstGeom>
        </p:spPr>
      </p:pic>
      <p:sp>
        <p:nvSpPr>
          <p:cNvPr id="2" name="Rectangle 1">
            <a:extLst>
              <a:ext uri="{FF2B5EF4-FFF2-40B4-BE49-F238E27FC236}">
                <a16:creationId xmlns:a16="http://schemas.microsoft.com/office/drawing/2014/main" id="{6B5062A2-EE18-4578-A054-531646C51562}"/>
              </a:ext>
            </a:extLst>
          </p:cNvPr>
          <p:cNvSpPr/>
          <p:nvPr/>
        </p:nvSpPr>
        <p:spPr>
          <a:xfrm>
            <a:off x="0" y="34673"/>
            <a:ext cx="2114550" cy="6858000"/>
          </a:xfrm>
          <a:prstGeom prst="rect">
            <a:avLst/>
          </a:prstGeom>
          <a:solidFill>
            <a:srgbClr val="121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BB9CECE-9319-B387-CA1E-3DFCCB50DB13}"/>
              </a:ext>
            </a:extLst>
          </p:cNvPr>
          <p:cNvSpPr/>
          <p:nvPr/>
        </p:nvSpPr>
        <p:spPr>
          <a:xfrm>
            <a:off x="219074" y="266700"/>
            <a:ext cx="1724025" cy="369332"/>
          </a:xfrm>
          <a:prstGeom prst="roundRect">
            <a:avLst/>
          </a:prstGeom>
          <a:solidFill>
            <a:srgbClr val="121212"/>
          </a:solidFill>
          <a:ln>
            <a:solidFill>
              <a:srgbClr val="1A2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38D50A4-906A-4D48-92EC-64306188940D}"/>
              </a:ext>
            </a:extLst>
          </p:cNvPr>
          <p:cNvSpPr txBox="1"/>
          <p:nvPr/>
        </p:nvSpPr>
        <p:spPr>
          <a:xfrm>
            <a:off x="319086" y="279916"/>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1. Khái niệm</a:t>
            </a:r>
          </a:p>
        </p:txBody>
      </p:sp>
      <p:pic>
        <p:nvPicPr>
          <p:cNvPr id="11" name="Picture 10" descr="A bridge with a clock tower and a tower in the background&#10;&#10;Description automatically generated">
            <a:extLst>
              <a:ext uri="{FF2B5EF4-FFF2-40B4-BE49-F238E27FC236}">
                <a16:creationId xmlns:a16="http://schemas.microsoft.com/office/drawing/2014/main" id="{8FA1692A-FA7E-2E9A-D859-DF0AE22564C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75579" y="1785027"/>
            <a:ext cx="5165064" cy="3357292"/>
          </a:xfrm>
          <a:prstGeom prst="rect">
            <a:avLst/>
          </a:prstGeom>
        </p:spPr>
      </p:pic>
      <p:pic>
        <p:nvPicPr>
          <p:cNvPr id="22" name="Picture 21" descr="A large city skyline with a plane flying over it with CN Tower in the background&#10;&#10;Description automatically generated">
            <a:extLst>
              <a:ext uri="{FF2B5EF4-FFF2-40B4-BE49-F238E27FC236}">
                <a16:creationId xmlns:a16="http://schemas.microsoft.com/office/drawing/2014/main" id="{1ADFF685-529C-43EC-C5E8-21495A4D072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517" y="1928254"/>
            <a:ext cx="4629084" cy="3471813"/>
          </a:xfrm>
          <a:prstGeom prst="rect">
            <a:avLst/>
          </a:prstGeom>
        </p:spPr>
      </p:pic>
      <p:pic>
        <p:nvPicPr>
          <p:cNvPr id="6" name="Graphic 5" descr="Close outline">
            <a:extLst>
              <a:ext uri="{FF2B5EF4-FFF2-40B4-BE49-F238E27FC236}">
                <a16:creationId xmlns:a16="http://schemas.microsoft.com/office/drawing/2014/main" id="{EAF9CBE7-8BB5-FCB7-60D9-B7CC51A419F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246977" y="1156834"/>
            <a:ext cx="369332" cy="369332"/>
          </a:xfrm>
          <a:prstGeom prst="rect">
            <a:avLst/>
          </a:prstGeom>
        </p:spPr>
      </p:pic>
    </p:spTree>
    <p:extLst>
      <p:ext uri="{BB962C8B-B14F-4D97-AF65-F5344CB8AC3E}">
        <p14:creationId xmlns:p14="http://schemas.microsoft.com/office/powerpoint/2010/main" val="217646103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a:extLst>
            <a:ext uri="{FF2B5EF4-FFF2-40B4-BE49-F238E27FC236}">
              <a16:creationId xmlns:a16="http://schemas.microsoft.com/office/drawing/2014/main" id="{DEB46EB2-C153-7427-2BFF-1E277570C8F7}"/>
            </a:ext>
          </a:extLst>
        </p:cNvPr>
        <p:cNvGrpSpPr/>
        <p:nvPr/>
      </p:nvGrpSpPr>
      <p:grpSpPr>
        <a:xfrm>
          <a:off x="0" y="0"/>
          <a:ext cx="0" cy="0"/>
          <a:chOff x="0" y="0"/>
          <a:chExt cx="0" cy="0"/>
        </a:xfrm>
      </p:grpSpPr>
      <p:sp>
        <p:nvSpPr>
          <p:cNvPr id="77" name="Freeform: Shape 76">
            <a:extLst>
              <a:ext uri="{FF2B5EF4-FFF2-40B4-BE49-F238E27FC236}">
                <a16:creationId xmlns:a16="http://schemas.microsoft.com/office/drawing/2014/main" id="{7E36C8ED-557B-868E-B4DB-90C7C98B3D51}"/>
              </a:ext>
            </a:extLst>
          </p:cNvPr>
          <p:cNvSpPr/>
          <p:nvPr/>
        </p:nvSpPr>
        <p:spPr>
          <a:xfrm>
            <a:off x="7501183" y="9230391"/>
            <a:ext cx="24716" cy="7057"/>
          </a:xfrm>
          <a:custGeom>
            <a:avLst/>
            <a:gdLst>
              <a:gd name="connsiteX0" fmla="*/ 0 w 24716"/>
              <a:gd name="connsiteY0" fmla="*/ 0 h 7057"/>
              <a:gd name="connsiteX1" fmla="*/ 7436 w 24716"/>
              <a:gd name="connsiteY1" fmla="*/ 880 h 7057"/>
              <a:gd name="connsiteX2" fmla="*/ 24716 w 24716"/>
              <a:gd name="connsiteY2" fmla="*/ 7057 h 7057"/>
              <a:gd name="connsiteX3" fmla="*/ 0 w 24716"/>
              <a:gd name="connsiteY3" fmla="*/ 0 h 7057"/>
            </a:gdLst>
            <a:ahLst/>
            <a:cxnLst>
              <a:cxn ang="0">
                <a:pos x="connsiteX0" y="connsiteY0"/>
              </a:cxn>
              <a:cxn ang="0">
                <a:pos x="connsiteX1" y="connsiteY1"/>
              </a:cxn>
              <a:cxn ang="0">
                <a:pos x="connsiteX2" y="connsiteY2"/>
              </a:cxn>
              <a:cxn ang="0">
                <a:pos x="connsiteX3" y="connsiteY3"/>
              </a:cxn>
            </a:cxnLst>
            <a:rect l="l" t="t" r="r" b="b"/>
            <a:pathLst>
              <a:path w="24716" h="7057">
                <a:moveTo>
                  <a:pt x="0" y="0"/>
                </a:moveTo>
                <a:lnTo>
                  <a:pt x="7436" y="880"/>
                </a:lnTo>
                <a:lnTo>
                  <a:pt x="24716" y="7057"/>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A044A7B0-B0C2-712F-F95A-D99EC6C72C7B}"/>
              </a:ext>
            </a:extLst>
          </p:cNvPr>
          <p:cNvSpPr/>
          <p:nvPr/>
        </p:nvSpPr>
        <p:spPr>
          <a:xfrm>
            <a:off x="7525899" y="9237448"/>
            <a:ext cx="54570" cy="19508"/>
          </a:xfrm>
          <a:custGeom>
            <a:avLst/>
            <a:gdLst>
              <a:gd name="connsiteX0" fmla="*/ 0 w 54570"/>
              <a:gd name="connsiteY0" fmla="*/ 0 h 19508"/>
              <a:gd name="connsiteX1" fmla="*/ 34253 w 54570"/>
              <a:gd name="connsiteY1" fmla="*/ 9781 h 19508"/>
              <a:gd name="connsiteX2" fmla="*/ 54570 w 54570"/>
              <a:gd name="connsiteY2" fmla="*/ 19508 h 19508"/>
              <a:gd name="connsiteX3" fmla="*/ 0 w 54570"/>
              <a:gd name="connsiteY3" fmla="*/ 0 h 19508"/>
            </a:gdLst>
            <a:ahLst/>
            <a:cxnLst>
              <a:cxn ang="0">
                <a:pos x="connsiteX0" y="connsiteY0"/>
              </a:cxn>
              <a:cxn ang="0">
                <a:pos x="connsiteX1" y="connsiteY1"/>
              </a:cxn>
              <a:cxn ang="0">
                <a:pos x="connsiteX2" y="connsiteY2"/>
              </a:cxn>
              <a:cxn ang="0">
                <a:pos x="connsiteX3" y="connsiteY3"/>
              </a:cxn>
            </a:cxnLst>
            <a:rect l="l" t="t" r="r" b="b"/>
            <a:pathLst>
              <a:path w="54570" h="19508">
                <a:moveTo>
                  <a:pt x="0" y="0"/>
                </a:moveTo>
                <a:lnTo>
                  <a:pt x="34253" y="9781"/>
                </a:lnTo>
                <a:lnTo>
                  <a:pt x="54570" y="19508"/>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24C8FD68-52A2-6CFE-8B37-9B6694B55754}"/>
              </a:ext>
            </a:extLst>
          </p:cNvPr>
          <p:cNvSpPr/>
          <p:nvPr/>
        </p:nvSpPr>
        <p:spPr>
          <a:xfrm>
            <a:off x="7580469" y="9256956"/>
            <a:ext cx="26896" cy="12877"/>
          </a:xfrm>
          <a:custGeom>
            <a:avLst/>
            <a:gdLst>
              <a:gd name="connsiteX0" fmla="*/ 0 w 26896"/>
              <a:gd name="connsiteY0" fmla="*/ 0 h 12877"/>
              <a:gd name="connsiteX1" fmla="*/ 13525 w 26896"/>
              <a:gd name="connsiteY1" fmla="*/ 4835 h 12877"/>
              <a:gd name="connsiteX2" fmla="*/ 26896 w 26896"/>
              <a:gd name="connsiteY2" fmla="*/ 12877 h 12877"/>
              <a:gd name="connsiteX3" fmla="*/ 0 w 26896"/>
              <a:gd name="connsiteY3" fmla="*/ 0 h 12877"/>
            </a:gdLst>
            <a:ahLst/>
            <a:cxnLst>
              <a:cxn ang="0">
                <a:pos x="connsiteX0" y="connsiteY0"/>
              </a:cxn>
              <a:cxn ang="0">
                <a:pos x="connsiteX1" y="connsiteY1"/>
              </a:cxn>
              <a:cxn ang="0">
                <a:pos x="connsiteX2" y="connsiteY2"/>
              </a:cxn>
              <a:cxn ang="0">
                <a:pos x="connsiteX3" y="connsiteY3"/>
              </a:cxn>
            </a:cxnLst>
            <a:rect l="l" t="t" r="r" b="b"/>
            <a:pathLst>
              <a:path w="26896" h="12877">
                <a:moveTo>
                  <a:pt x="0" y="0"/>
                </a:moveTo>
                <a:lnTo>
                  <a:pt x="13525" y="4835"/>
                </a:lnTo>
                <a:lnTo>
                  <a:pt x="26896" y="12877"/>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0AE8450B-A2C6-1695-5B2F-7F5CFE993C5E}"/>
              </a:ext>
            </a:extLst>
          </p:cNvPr>
          <p:cNvSpPr/>
          <p:nvPr/>
        </p:nvSpPr>
        <p:spPr>
          <a:xfrm>
            <a:off x="7499210" y="10302220"/>
            <a:ext cx="52889" cy="31810"/>
          </a:xfrm>
          <a:custGeom>
            <a:avLst/>
            <a:gdLst>
              <a:gd name="connsiteX0" fmla="*/ 0 w 52889"/>
              <a:gd name="connsiteY0" fmla="*/ 0 h 31810"/>
              <a:gd name="connsiteX1" fmla="*/ 20039 w 52889"/>
              <a:gd name="connsiteY1" fmla="*/ 9594 h 31810"/>
              <a:gd name="connsiteX2" fmla="*/ 52889 w 52889"/>
              <a:gd name="connsiteY2" fmla="*/ 31810 h 31810"/>
              <a:gd name="connsiteX3" fmla="*/ 0 w 52889"/>
              <a:gd name="connsiteY3" fmla="*/ 0 h 31810"/>
            </a:gdLst>
            <a:ahLst/>
            <a:cxnLst>
              <a:cxn ang="0">
                <a:pos x="connsiteX0" y="connsiteY0"/>
              </a:cxn>
              <a:cxn ang="0">
                <a:pos x="connsiteX1" y="connsiteY1"/>
              </a:cxn>
              <a:cxn ang="0">
                <a:pos x="connsiteX2" y="connsiteY2"/>
              </a:cxn>
              <a:cxn ang="0">
                <a:pos x="connsiteX3" y="connsiteY3"/>
              </a:cxn>
            </a:cxnLst>
            <a:rect l="l" t="t" r="r" b="b"/>
            <a:pathLst>
              <a:path w="52889" h="31810">
                <a:moveTo>
                  <a:pt x="0" y="0"/>
                </a:moveTo>
                <a:lnTo>
                  <a:pt x="20039" y="9594"/>
                </a:lnTo>
                <a:lnTo>
                  <a:pt x="52889" y="31810"/>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24A8FB62-266D-C788-FA74-BA6B951E0C67}"/>
              </a:ext>
            </a:extLst>
          </p:cNvPr>
          <p:cNvSpPr/>
          <p:nvPr/>
        </p:nvSpPr>
        <p:spPr>
          <a:xfrm>
            <a:off x="5501251" y="6670506"/>
            <a:ext cx="172695" cy="138302"/>
          </a:xfrm>
          <a:custGeom>
            <a:avLst/>
            <a:gdLst>
              <a:gd name="connsiteX0" fmla="*/ 0 w 172695"/>
              <a:gd name="connsiteY0" fmla="*/ 0 h 138302"/>
              <a:gd name="connsiteX1" fmla="*/ 94233 w 172695"/>
              <a:gd name="connsiteY1" fmla="*/ 87865 h 138302"/>
              <a:gd name="connsiteX2" fmla="*/ 172695 w 172695"/>
              <a:gd name="connsiteY2" fmla="*/ 138302 h 138302"/>
              <a:gd name="connsiteX3" fmla="*/ 172694 w 172695"/>
              <a:gd name="connsiteY3" fmla="*/ 138302 h 138302"/>
              <a:gd name="connsiteX4" fmla="*/ 94235 w 172695"/>
              <a:gd name="connsiteY4" fmla="*/ 87867 h 138302"/>
              <a:gd name="connsiteX5" fmla="*/ 0 w 172695"/>
              <a:gd name="connsiteY5" fmla="*/ 0 h 138302"/>
              <a:gd name="connsiteX6" fmla="*/ 0 w 172695"/>
              <a:gd name="connsiteY6" fmla="*/ 0 h 13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695" h="138302">
                <a:moveTo>
                  <a:pt x="0" y="0"/>
                </a:moveTo>
                <a:lnTo>
                  <a:pt x="94233" y="87865"/>
                </a:lnTo>
                <a:lnTo>
                  <a:pt x="172695" y="138302"/>
                </a:lnTo>
                <a:lnTo>
                  <a:pt x="172694" y="138302"/>
                </a:lnTo>
                <a:lnTo>
                  <a:pt x="94235" y="87867"/>
                </a:lnTo>
                <a:cubicBezTo>
                  <a:pt x="62024" y="62820"/>
                  <a:pt x="30576" y="33440"/>
                  <a:pt x="0" y="0"/>
                </a:cubicBez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202E56FA-B765-170A-15E3-47B0CB439321}"/>
              </a:ext>
            </a:extLst>
          </p:cNvPr>
          <p:cNvSpPr txBox="1"/>
          <p:nvPr/>
        </p:nvSpPr>
        <p:spPr>
          <a:xfrm>
            <a:off x="12880062" y="1195661"/>
            <a:ext cx="4078224" cy="1323439"/>
          </a:xfrm>
          <a:prstGeom prst="rect">
            <a:avLst/>
          </a:prstGeom>
          <a:noFill/>
        </p:spPr>
        <p:txBody>
          <a:bodyPr wrap="square" rtlCol="0">
            <a:spAutoFit/>
          </a:bodyPr>
          <a:lstStyle/>
          <a:p>
            <a:r>
              <a:rPr lang="vi-VN" sz="1600">
                <a:solidFill>
                  <a:schemeClr val="bg1">
                    <a:lumMod val="75000"/>
                  </a:schemeClr>
                </a:solidFill>
                <a:latin typeface="Montserrat" panose="00000500000000000000" pitchFamily="2" charset="0"/>
              </a:rPr>
              <a:t>Thành phố thông minh là khu đô thị áp dụng công nghệ và dữ liệu để nâng cao chất lượng cuộc sống, tối ưu dịch vụ công và giảm thiểu tác động môi trường.</a:t>
            </a:r>
            <a:endParaRPr lang="en-US" sz="1600">
              <a:solidFill>
                <a:schemeClr val="bg1">
                  <a:lumMod val="75000"/>
                </a:schemeClr>
              </a:solidFill>
              <a:effectLst>
                <a:outerShdw blurRad="38100" dist="38100" dir="2700000" algn="tl">
                  <a:srgbClr val="000000">
                    <a:alpha val="43137"/>
                  </a:srgbClr>
                </a:outerShdw>
              </a:effectLst>
              <a:latin typeface="Montserrat" panose="00000500000000000000" pitchFamily="2" charset="0"/>
            </a:endParaRPr>
          </a:p>
        </p:txBody>
      </p:sp>
      <p:sp>
        <p:nvSpPr>
          <p:cNvPr id="9" name="Rectangle: Rounded Corners 8">
            <a:extLst>
              <a:ext uri="{FF2B5EF4-FFF2-40B4-BE49-F238E27FC236}">
                <a16:creationId xmlns:a16="http://schemas.microsoft.com/office/drawing/2014/main" id="{E8C3B9EB-B96F-F814-CC63-7C688598A022}"/>
              </a:ext>
            </a:extLst>
          </p:cNvPr>
          <p:cNvSpPr/>
          <p:nvPr/>
        </p:nvSpPr>
        <p:spPr>
          <a:xfrm>
            <a:off x="12880062" y="1049357"/>
            <a:ext cx="9217152" cy="5528727"/>
          </a:xfrm>
          <a:prstGeom prst="roundRect">
            <a:avLst>
              <a:gd name="adj" fmla="val 6550"/>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117606F-B293-0E83-FBA4-CC8C0AC7DC63}"/>
              </a:ext>
            </a:extLst>
          </p:cNvPr>
          <p:cNvSpPr txBox="1"/>
          <p:nvPr/>
        </p:nvSpPr>
        <p:spPr>
          <a:xfrm>
            <a:off x="13373838" y="1195661"/>
            <a:ext cx="5925312" cy="461665"/>
          </a:xfrm>
          <a:prstGeom prst="rect">
            <a:avLst/>
          </a:prstGeom>
          <a:noFill/>
        </p:spPr>
        <p:txBody>
          <a:bodyPr wrap="square" rtlCol="0">
            <a:spAutoFit/>
          </a:bodyPr>
          <a:lstStyle/>
          <a:p>
            <a:r>
              <a:rPr lang="en-US" sz="2400">
                <a:solidFill>
                  <a:schemeClr val="bg1">
                    <a:lumMod val="85000"/>
                  </a:schemeClr>
                </a:solidFill>
                <a:latin typeface="Montserrat" panose="00000500000000000000" pitchFamily="2" charset="0"/>
              </a:rPr>
              <a:t>1 số thành phố thông minh tiêu biểu</a:t>
            </a:r>
          </a:p>
        </p:txBody>
      </p:sp>
      <p:sp>
        <p:nvSpPr>
          <p:cNvPr id="3" name="TextBox 2">
            <a:extLst>
              <a:ext uri="{FF2B5EF4-FFF2-40B4-BE49-F238E27FC236}">
                <a16:creationId xmlns:a16="http://schemas.microsoft.com/office/drawing/2014/main" id="{4AB64791-0EE4-453E-3780-1D199CAC9825}"/>
              </a:ext>
            </a:extLst>
          </p:cNvPr>
          <p:cNvSpPr txBox="1"/>
          <p:nvPr/>
        </p:nvSpPr>
        <p:spPr>
          <a:xfrm>
            <a:off x="2615184" y="279916"/>
            <a:ext cx="8595360" cy="769441"/>
          </a:xfrm>
          <a:prstGeom prst="rect">
            <a:avLst/>
          </a:prstGeom>
          <a:noFill/>
        </p:spPr>
        <p:txBody>
          <a:bodyPr wrap="square" rtlCol="0">
            <a:spAutoFit/>
          </a:bodyPr>
          <a:lstStyle/>
          <a:p>
            <a:r>
              <a:rPr lang="en-US" sz="4400">
                <a:solidFill>
                  <a:schemeClr val="bg1">
                    <a:lumMod val="85000"/>
                  </a:schemeClr>
                </a:solidFill>
                <a:effectLst>
                  <a:outerShdw blurRad="38100" dist="38100" dir="2700000" algn="tl">
                    <a:srgbClr val="000000">
                      <a:alpha val="43137"/>
                    </a:srgbClr>
                  </a:outerShdw>
                </a:effectLst>
                <a:latin typeface="Montserrat" panose="00000500000000000000" pitchFamily="2" charset="0"/>
              </a:rPr>
              <a:t>Thành phố thông minh hả?</a:t>
            </a:r>
          </a:p>
        </p:txBody>
      </p:sp>
      <p:sp>
        <p:nvSpPr>
          <p:cNvPr id="5" name="TextBox 4">
            <a:extLst>
              <a:ext uri="{FF2B5EF4-FFF2-40B4-BE49-F238E27FC236}">
                <a16:creationId xmlns:a16="http://schemas.microsoft.com/office/drawing/2014/main" id="{4C97259E-18EC-B7EC-4CCF-FA6D69399F5D}"/>
              </a:ext>
            </a:extLst>
          </p:cNvPr>
          <p:cNvSpPr txBox="1"/>
          <p:nvPr/>
        </p:nvSpPr>
        <p:spPr>
          <a:xfrm>
            <a:off x="16256865" y="5475067"/>
            <a:ext cx="5376672" cy="369332"/>
          </a:xfrm>
          <a:prstGeom prst="rect">
            <a:avLst/>
          </a:prstGeom>
          <a:noFill/>
        </p:spPr>
        <p:txBody>
          <a:bodyPr wrap="square" rtlCol="0">
            <a:spAutoFit/>
          </a:bodyPr>
          <a:lstStyle/>
          <a:p>
            <a:pPr algn="l"/>
            <a:r>
              <a:rPr lang="en-US" i="0">
                <a:solidFill>
                  <a:schemeClr val="bg1">
                    <a:lumMod val="85000"/>
                  </a:schemeClr>
                </a:solidFill>
                <a:effectLst/>
                <a:latin typeface="Poppins" panose="00000500000000000000" pitchFamily="2" charset="0"/>
                <a:cs typeface="Poppins" panose="00000500000000000000" pitchFamily="2" charset="0"/>
              </a:rPr>
              <a:t>Toronto, Canada</a:t>
            </a:r>
          </a:p>
        </p:txBody>
      </p:sp>
      <p:pic>
        <p:nvPicPr>
          <p:cNvPr id="15" name="Graphic 14" descr="Harvey Balls 100% with solid fill">
            <a:extLst>
              <a:ext uri="{FF2B5EF4-FFF2-40B4-BE49-F238E27FC236}">
                <a16:creationId xmlns:a16="http://schemas.microsoft.com/office/drawing/2014/main" id="{89A42317-B0FE-C897-36FE-F3A99DAF89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51061" y="5954782"/>
            <a:ext cx="211608" cy="211608"/>
          </a:xfrm>
          <a:prstGeom prst="rect">
            <a:avLst/>
          </a:prstGeom>
          <a:effectLst>
            <a:outerShdw blurRad="50800" dist="38100" dir="2700000" algn="tl" rotWithShape="0">
              <a:prstClr val="black">
                <a:alpha val="40000"/>
              </a:prstClr>
            </a:outerShdw>
          </a:effectLst>
        </p:spPr>
      </p:pic>
      <p:pic>
        <p:nvPicPr>
          <p:cNvPr id="16" name="Graphic 15" descr="Harvey Balls 100% with solid fill">
            <a:extLst>
              <a:ext uri="{FF2B5EF4-FFF2-40B4-BE49-F238E27FC236}">
                <a16:creationId xmlns:a16="http://schemas.microsoft.com/office/drawing/2014/main" id="{CEF8F42A-A034-6905-DF72-65D9FA92E0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651695" y="5954782"/>
            <a:ext cx="211608" cy="211608"/>
          </a:xfrm>
          <a:prstGeom prst="rect">
            <a:avLst/>
          </a:prstGeom>
          <a:effectLst>
            <a:outerShdw blurRad="50800" dist="38100" dir="2700000" algn="tl" rotWithShape="0">
              <a:prstClr val="black">
                <a:alpha val="40000"/>
              </a:prstClr>
            </a:outerShdw>
          </a:effectLst>
        </p:spPr>
      </p:pic>
      <p:pic>
        <p:nvPicPr>
          <p:cNvPr id="17" name="Graphic 16" descr="Harvey Balls 100% with solid fill">
            <a:extLst>
              <a:ext uri="{FF2B5EF4-FFF2-40B4-BE49-F238E27FC236}">
                <a16:creationId xmlns:a16="http://schemas.microsoft.com/office/drawing/2014/main" id="{1EB612B2-08C4-D6A3-82C8-F30D3E2B0F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52329" y="5954782"/>
            <a:ext cx="211608" cy="211608"/>
          </a:xfrm>
          <a:prstGeom prst="rect">
            <a:avLst/>
          </a:prstGeom>
          <a:effectLst>
            <a:outerShdw blurRad="50800" dist="38100" dir="2700000" algn="tl" rotWithShape="0">
              <a:prstClr val="black">
                <a:alpha val="40000"/>
              </a:prstClr>
            </a:outerShdw>
          </a:effectLst>
        </p:spPr>
      </p:pic>
      <p:pic>
        <p:nvPicPr>
          <p:cNvPr id="18" name="Graphic 17" descr="Harvey Balls 100% with solid fill">
            <a:extLst>
              <a:ext uri="{FF2B5EF4-FFF2-40B4-BE49-F238E27FC236}">
                <a16:creationId xmlns:a16="http://schemas.microsoft.com/office/drawing/2014/main" id="{69803082-0E96-7F4E-BC8C-25E242AD48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87442" y="5954782"/>
            <a:ext cx="211608" cy="211608"/>
          </a:xfrm>
          <a:prstGeom prst="rect">
            <a:avLst/>
          </a:prstGeom>
          <a:effectLst>
            <a:outerShdw blurRad="50800" dist="38100" dir="2700000" algn="tl" rotWithShape="0">
              <a:prstClr val="black">
                <a:alpha val="40000"/>
              </a:prstClr>
            </a:outerShdw>
          </a:effectLst>
        </p:spPr>
      </p:pic>
      <p:pic>
        <p:nvPicPr>
          <p:cNvPr id="20" name="Graphic 19" descr="Harvey Balls 100% with solid fill">
            <a:extLst>
              <a:ext uri="{FF2B5EF4-FFF2-40B4-BE49-F238E27FC236}">
                <a16:creationId xmlns:a16="http://schemas.microsoft.com/office/drawing/2014/main" id="{01B62218-44FD-8F37-A5BA-3AF26041BD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149367" y="5954782"/>
            <a:ext cx="211608" cy="211608"/>
          </a:xfrm>
          <a:prstGeom prst="rect">
            <a:avLst/>
          </a:prstGeom>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BC38B0E5-86B1-1DB2-1719-FB16D128B589}"/>
              </a:ext>
            </a:extLst>
          </p:cNvPr>
          <p:cNvSpPr/>
          <p:nvPr/>
        </p:nvSpPr>
        <p:spPr>
          <a:xfrm>
            <a:off x="0" y="34673"/>
            <a:ext cx="2114550" cy="6858000"/>
          </a:xfrm>
          <a:prstGeom prst="rect">
            <a:avLst/>
          </a:prstGeom>
          <a:solidFill>
            <a:srgbClr val="121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827C8BC9-0F90-0792-B433-9A077289298D}"/>
              </a:ext>
            </a:extLst>
          </p:cNvPr>
          <p:cNvSpPr/>
          <p:nvPr/>
        </p:nvSpPr>
        <p:spPr>
          <a:xfrm>
            <a:off x="195262" y="664636"/>
            <a:ext cx="1724025" cy="369332"/>
          </a:xfrm>
          <a:prstGeom prst="roundRect">
            <a:avLst/>
          </a:prstGeom>
          <a:solidFill>
            <a:srgbClr val="121212"/>
          </a:solidFill>
          <a:ln>
            <a:solidFill>
              <a:srgbClr val="1A2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F581064-7F74-5367-6A47-F1E36E6525E4}"/>
              </a:ext>
            </a:extLst>
          </p:cNvPr>
          <p:cNvSpPr txBox="1"/>
          <p:nvPr/>
        </p:nvSpPr>
        <p:spPr>
          <a:xfrm>
            <a:off x="295275" y="213980"/>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1. Khái niệm</a:t>
            </a:r>
          </a:p>
        </p:txBody>
      </p:sp>
      <p:pic>
        <p:nvPicPr>
          <p:cNvPr id="22" name="Picture 21" descr="A large city skyline with a plane flying over it with CN Tower in the background&#10;&#10;Description automatically generated">
            <a:extLst>
              <a:ext uri="{FF2B5EF4-FFF2-40B4-BE49-F238E27FC236}">
                <a16:creationId xmlns:a16="http://schemas.microsoft.com/office/drawing/2014/main" id="{EF13DF19-9D05-A7D1-3E74-B79CA8A539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49395" y="1928254"/>
            <a:ext cx="4629084" cy="3471813"/>
          </a:xfrm>
          <a:prstGeom prst="rect">
            <a:avLst/>
          </a:prstGeom>
        </p:spPr>
      </p:pic>
      <p:pic>
        <p:nvPicPr>
          <p:cNvPr id="6" name="Graphic 5" descr="Close outline">
            <a:extLst>
              <a:ext uri="{FF2B5EF4-FFF2-40B4-BE49-F238E27FC236}">
                <a16:creationId xmlns:a16="http://schemas.microsoft.com/office/drawing/2014/main" id="{D242CAB1-68D0-7B15-AB79-80AB4F40C0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511855" y="1156834"/>
            <a:ext cx="369332" cy="369332"/>
          </a:xfrm>
          <a:prstGeom prst="rect">
            <a:avLst/>
          </a:prstGeom>
        </p:spPr>
      </p:pic>
      <p:sp>
        <p:nvSpPr>
          <p:cNvPr id="24" name="TextBox 23">
            <a:extLst>
              <a:ext uri="{FF2B5EF4-FFF2-40B4-BE49-F238E27FC236}">
                <a16:creationId xmlns:a16="http://schemas.microsoft.com/office/drawing/2014/main" id="{A8B16275-2F33-34CB-C55F-8546C2C52F7D}"/>
              </a:ext>
            </a:extLst>
          </p:cNvPr>
          <p:cNvSpPr txBox="1"/>
          <p:nvPr/>
        </p:nvSpPr>
        <p:spPr>
          <a:xfrm>
            <a:off x="295274" y="664636"/>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2. Yếu tố</a:t>
            </a:r>
          </a:p>
        </p:txBody>
      </p:sp>
      <p:sp>
        <p:nvSpPr>
          <p:cNvPr id="25" name="TextBox 24">
            <a:extLst>
              <a:ext uri="{FF2B5EF4-FFF2-40B4-BE49-F238E27FC236}">
                <a16:creationId xmlns:a16="http://schemas.microsoft.com/office/drawing/2014/main" id="{DC407778-3A6B-70EF-5216-763F15BD89C5}"/>
              </a:ext>
            </a:extLst>
          </p:cNvPr>
          <p:cNvSpPr txBox="1"/>
          <p:nvPr/>
        </p:nvSpPr>
        <p:spPr>
          <a:xfrm>
            <a:off x="2657546" y="1229514"/>
            <a:ext cx="4052935" cy="830997"/>
          </a:xfrm>
          <a:prstGeom prst="rect">
            <a:avLst/>
          </a:prstGeom>
          <a:noFill/>
        </p:spPr>
        <p:txBody>
          <a:bodyPr wrap="square" rtlCol="0">
            <a:spAutoFit/>
          </a:bodyPr>
          <a:lstStyle/>
          <a:p>
            <a:r>
              <a:rPr lang="en-US" sz="1600">
                <a:solidFill>
                  <a:schemeClr val="bg1">
                    <a:lumMod val="85000"/>
                  </a:schemeClr>
                </a:solidFill>
                <a:latin typeface="Montserrat" panose="00000500000000000000" pitchFamily="2" charset="0"/>
              </a:rPr>
              <a:t>Có vài yếu tố cơ bản để quyết định xem thành phố nào đó có phải là thành phố thông minh hay không.</a:t>
            </a:r>
          </a:p>
        </p:txBody>
      </p:sp>
      <p:sp>
        <p:nvSpPr>
          <p:cNvPr id="28" name="Rectangle: Rounded Corners 27">
            <a:extLst>
              <a:ext uri="{FF2B5EF4-FFF2-40B4-BE49-F238E27FC236}">
                <a16:creationId xmlns:a16="http://schemas.microsoft.com/office/drawing/2014/main" id="{1B606649-859A-BBC2-D680-62D98D9D410B}"/>
              </a:ext>
            </a:extLst>
          </p:cNvPr>
          <p:cNvSpPr/>
          <p:nvPr/>
        </p:nvSpPr>
        <p:spPr>
          <a:xfrm>
            <a:off x="7299256" y="1825703"/>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93143509-3F9C-0CA7-4115-6127266E3DC4}"/>
              </a:ext>
            </a:extLst>
          </p:cNvPr>
          <p:cNvSpPr/>
          <p:nvPr/>
        </p:nvSpPr>
        <p:spPr>
          <a:xfrm>
            <a:off x="7299256" y="2872968"/>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49E053C9-6DBB-DA45-EDD7-6306CBE67C1F}"/>
              </a:ext>
            </a:extLst>
          </p:cNvPr>
          <p:cNvSpPr/>
          <p:nvPr/>
        </p:nvSpPr>
        <p:spPr>
          <a:xfrm>
            <a:off x="7299255" y="3917519"/>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2BC60DDF-6566-C6E2-333E-D43783DEB8A8}"/>
              </a:ext>
            </a:extLst>
          </p:cNvPr>
          <p:cNvSpPr/>
          <p:nvPr/>
        </p:nvSpPr>
        <p:spPr>
          <a:xfrm>
            <a:off x="7299255" y="5015346"/>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city skyline at night&#10;&#10;Description automatically generated">
            <a:extLst>
              <a:ext uri="{FF2B5EF4-FFF2-40B4-BE49-F238E27FC236}">
                <a16:creationId xmlns:a16="http://schemas.microsoft.com/office/drawing/2014/main" id="{1F91433E-786B-3250-9D01-C5E23808A05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3355" y="3642410"/>
            <a:ext cx="4052935" cy="2701957"/>
          </a:xfrm>
          <a:prstGeom prst="rect">
            <a:avLst/>
          </a:prstGeom>
          <a:effectLst>
            <a:outerShdw blurRad="50800" dist="38100" dir="5400000" algn="t" rotWithShape="0">
              <a:prstClr val="black">
                <a:alpha val="40000"/>
              </a:prstClr>
            </a:outerShdw>
          </a:effectLst>
        </p:spPr>
      </p:pic>
      <p:sp>
        <p:nvSpPr>
          <p:cNvPr id="34" name="Rectangle 33">
            <a:extLst>
              <a:ext uri="{FF2B5EF4-FFF2-40B4-BE49-F238E27FC236}">
                <a16:creationId xmlns:a16="http://schemas.microsoft.com/office/drawing/2014/main" id="{00664D9E-015B-9626-FA78-AAC0F70D6F33}"/>
              </a:ext>
            </a:extLst>
          </p:cNvPr>
          <p:cNvSpPr/>
          <p:nvPr/>
        </p:nvSpPr>
        <p:spPr>
          <a:xfrm>
            <a:off x="6081098" y="3196133"/>
            <a:ext cx="890016" cy="830997"/>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56E5F65-C294-0158-C56B-037D7A2DAE7E}"/>
              </a:ext>
            </a:extLst>
          </p:cNvPr>
          <p:cNvSpPr/>
          <p:nvPr/>
        </p:nvSpPr>
        <p:spPr>
          <a:xfrm>
            <a:off x="2235427" y="5854215"/>
            <a:ext cx="890016" cy="830997"/>
          </a:xfrm>
          <a:prstGeom prst="rect">
            <a:avLst/>
          </a:prstGeom>
          <a:solidFill>
            <a:schemeClr val="bg2">
              <a:lumMod val="10000"/>
            </a:schemeClr>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9C188A0A-3F34-12AC-8168-EEF5F0B4E1D6}"/>
              </a:ext>
            </a:extLst>
          </p:cNvPr>
          <p:cNvSpPr txBox="1"/>
          <p:nvPr/>
        </p:nvSpPr>
        <p:spPr>
          <a:xfrm>
            <a:off x="7299255" y="2041597"/>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Công nghệ</a:t>
            </a:r>
          </a:p>
        </p:txBody>
      </p:sp>
      <p:sp>
        <p:nvSpPr>
          <p:cNvPr id="37" name="TextBox 36">
            <a:extLst>
              <a:ext uri="{FF2B5EF4-FFF2-40B4-BE49-F238E27FC236}">
                <a16:creationId xmlns:a16="http://schemas.microsoft.com/office/drawing/2014/main" id="{A77E9D4E-A9D3-BED0-D765-7DE9C866B484}"/>
              </a:ext>
            </a:extLst>
          </p:cNvPr>
          <p:cNvSpPr txBox="1"/>
          <p:nvPr/>
        </p:nvSpPr>
        <p:spPr>
          <a:xfrm>
            <a:off x="7299255" y="3071666"/>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Dân cư</a:t>
            </a:r>
          </a:p>
        </p:txBody>
      </p:sp>
      <p:sp>
        <p:nvSpPr>
          <p:cNvPr id="38" name="TextBox 37">
            <a:extLst>
              <a:ext uri="{FF2B5EF4-FFF2-40B4-BE49-F238E27FC236}">
                <a16:creationId xmlns:a16="http://schemas.microsoft.com/office/drawing/2014/main" id="{E8077A80-D497-0F86-F9D5-C3157B6CC9E7}"/>
              </a:ext>
            </a:extLst>
          </p:cNvPr>
          <p:cNvSpPr txBox="1"/>
          <p:nvPr/>
        </p:nvSpPr>
        <p:spPr>
          <a:xfrm>
            <a:off x="7299255" y="4118931"/>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Kinh tế</a:t>
            </a:r>
          </a:p>
        </p:txBody>
      </p:sp>
      <p:sp>
        <p:nvSpPr>
          <p:cNvPr id="39" name="TextBox 38">
            <a:extLst>
              <a:ext uri="{FF2B5EF4-FFF2-40B4-BE49-F238E27FC236}">
                <a16:creationId xmlns:a16="http://schemas.microsoft.com/office/drawing/2014/main" id="{0C8AA12C-983D-2FD6-9804-739387289A2F}"/>
              </a:ext>
            </a:extLst>
          </p:cNvPr>
          <p:cNvSpPr txBox="1"/>
          <p:nvPr/>
        </p:nvSpPr>
        <p:spPr>
          <a:xfrm>
            <a:off x="7336422" y="5215401"/>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Cơ sở vật chất</a:t>
            </a:r>
          </a:p>
        </p:txBody>
      </p:sp>
      <p:sp>
        <p:nvSpPr>
          <p:cNvPr id="41" name="TextBox 40">
            <a:extLst>
              <a:ext uri="{FF2B5EF4-FFF2-40B4-BE49-F238E27FC236}">
                <a16:creationId xmlns:a16="http://schemas.microsoft.com/office/drawing/2014/main" id="{09E96AE1-CD53-5D53-F72F-2CE1E5D27EEA}"/>
              </a:ext>
            </a:extLst>
          </p:cNvPr>
          <p:cNvSpPr txBox="1"/>
          <p:nvPr/>
        </p:nvSpPr>
        <p:spPr>
          <a:xfrm>
            <a:off x="12192000" y="1928254"/>
            <a:ext cx="3658445" cy="338554"/>
          </a:xfrm>
          <a:prstGeom prst="rect">
            <a:avLst/>
          </a:prstGeom>
          <a:noFill/>
        </p:spPr>
        <p:txBody>
          <a:bodyPr wrap="square" rtlCol="0">
            <a:spAutoFit/>
          </a:bodyPr>
          <a:lstStyle/>
          <a:p>
            <a:r>
              <a:rPr lang="en-US" sz="1600">
                <a:solidFill>
                  <a:schemeClr val="bg1">
                    <a:lumMod val="65000"/>
                  </a:schemeClr>
                </a:solidFill>
                <a:effectLst>
                  <a:outerShdw blurRad="38100" dist="38100" dir="2700000" algn="tl">
                    <a:srgbClr val="000000">
                      <a:alpha val="43137"/>
                    </a:srgbClr>
                  </a:outerShdw>
                </a:effectLst>
                <a:latin typeface="Montserrat" panose="00000500000000000000" pitchFamily="2" charset="0"/>
              </a:rPr>
              <a:t>Thành phố thông minh nên có:</a:t>
            </a:r>
          </a:p>
        </p:txBody>
      </p:sp>
      <p:sp>
        <p:nvSpPr>
          <p:cNvPr id="42" name="TextBox 41">
            <a:extLst>
              <a:ext uri="{FF2B5EF4-FFF2-40B4-BE49-F238E27FC236}">
                <a16:creationId xmlns:a16="http://schemas.microsoft.com/office/drawing/2014/main" id="{0B4E2A99-20CF-19E3-DBB8-ED4FCB2E9F6A}"/>
              </a:ext>
            </a:extLst>
          </p:cNvPr>
          <p:cNvSpPr txBox="1"/>
          <p:nvPr/>
        </p:nvSpPr>
        <p:spPr>
          <a:xfrm>
            <a:off x="12311849" y="2266808"/>
            <a:ext cx="3270185" cy="1200329"/>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2">
                    <a:lumMod val="90000"/>
                  </a:schemeClr>
                </a:solidFill>
                <a:latin typeface="Montserrat" panose="00000500000000000000" pitchFamily="2" charset="0"/>
              </a:rPr>
              <a:t>Các dịch vụ, hạ tầng được quản lý bằng công nghệ điện toán thông minh</a:t>
            </a:r>
          </a:p>
        </p:txBody>
      </p:sp>
      <p:sp>
        <p:nvSpPr>
          <p:cNvPr id="43" name="TextBox 42">
            <a:extLst>
              <a:ext uri="{FF2B5EF4-FFF2-40B4-BE49-F238E27FC236}">
                <a16:creationId xmlns:a16="http://schemas.microsoft.com/office/drawing/2014/main" id="{4980B793-308E-8ED5-F15B-EF798834EBA3}"/>
              </a:ext>
            </a:extLst>
          </p:cNvPr>
          <p:cNvSpPr txBox="1"/>
          <p:nvPr/>
        </p:nvSpPr>
        <p:spPr>
          <a:xfrm>
            <a:off x="13918436" y="3429000"/>
            <a:ext cx="3270185"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2">
                    <a:lumMod val="90000"/>
                  </a:schemeClr>
                </a:solidFill>
                <a:latin typeface="Montserrat" panose="00000500000000000000" pitchFamily="2" charset="0"/>
              </a:rPr>
              <a:t>Có chính phủ số và có nền kinh tế ổn định dựa trên công nghệ</a:t>
            </a:r>
          </a:p>
        </p:txBody>
      </p:sp>
      <p:sp>
        <p:nvSpPr>
          <p:cNvPr id="44" name="TextBox 43">
            <a:extLst>
              <a:ext uri="{FF2B5EF4-FFF2-40B4-BE49-F238E27FC236}">
                <a16:creationId xmlns:a16="http://schemas.microsoft.com/office/drawing/2014/main" id="{D266552C-3FDF-90C2-E1A5-971372F7D6B4}"/>
              </a:ext>
            </a:extLst>
          </p:cNvPr>
          <p:cNvSpPr txBox="1"/>
          <p:nvPr/>
        </p:nvSpPr>
        <p:spPr>
          <a:xfrm>
            <a:off x="15976157" y="4488263"/>
            <a:ext cx="3270185"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2">
                    <a:lumMod val="90000"/>
                  </a:schemeClr>
                </a:solidFill>
                <a:latin typeface="Montserrat" panose="00000500000000000000" pitchFamily="2" charset="0"/>
              </a:rPr>
              <a:t>Công dân được tiếp cận đến những kiến thức, công nghệ mới </a:t>
            </a:r>
          </a:p>
        </p:txBody>
      </p:sp>
    </p:spTree>
    <p:extLst>
      <p:ext uri="{BB962C8B-B14F-4D97-AF65-F5344CB8AC3E}">
        <p14:creationId xmlns:p14="http://schemas.microsoft.com/office/powerpoint/2010/main" val="10921908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a:extLst>
            <a:ext uri="{FF2B5EF4-FFF2-40B4-BE49-F238E27FC236}">
              <a16:creationId xmlns:a16="http://schemas.microsoft.com/office/drawing/2014/main" id="{EA0378EE-0A5A-3EB2-FF80-5577DB845593}"/>
            </a:ext>
          </a:extLst>
        </p:cNvPr>
        <p:cNvGrpSpPr/>
        <p:nvPr/>
      </p:nvGrpSpPr>
      <p:grpSpPr>
        <a:xfrm>
          <a:off x="0" y="0"/>
          <a:ext cx="0" cy="0"/>
          <a:chOff x="0" y="0"/>
          <a:chExt cx="0" cy="0"/>
        </a:xfrm>
      </p:grpSpPr>
      <p:sp>
        <p:nvSpPr>
          <p:cNvPr id="77" name="Freeform: Shape 76">
            <a:extLst>
              <a:ext uri="{FF2B5EF4-FFF2-40B4-BE49-F238E27FC236}">
                <a16:creationId xmlns:a16="http://schemas.microsoft.com/office/drawing/2014/main" id="{687C27A7-DC68-5566-2BDD-AF3DA79F1649}"/>
              </a:ext>
            </a:extLst>
          </p:cNvPr>
          <p:cNvSpPr/>
          <p:nvPr/>
        </p:nvSpPr>
        <p:spPr>
          <a:xfrm>
            <a:off x="7501183" y="9230391"/>
            <a:ext cx="24716" cy="7057"/>
          </a:xfrm>
          <a:custGeom>
            <a:avLst/>
            <a:gdLst>
              <a:gd name="connsiteX0" fmla="*/ 0 w 24716"/>
              <a:gd name="connsiteY0" fmla="*/ 0 h 7057"/>
              <a:gd name="connsiteX1" fmla="*/ 7436 w 24716"/>
              <a:gd name="connsiteY1" fmla="*/ 880 h 7057"/>
              <a:gd name="connsiteX2" fmla="*/ 24716 w 24716"/>
              <a:gd name="connsiteY2" fmla="*/ 7057 h 7057"/>
              <a:gd name="connsiteX3" fmla="*/ 0 w 24716"/>
              <a:gd name="connsiteY3" fmla="*/ 0 h 7057"/>
            </a:gdLst>
            <a:ahLst/>
            <a:cxnLst>
              <a:cxn ang="0">
                <a:pos x="connsiteX0" y="connsiteY0"/>
              </a:cxn>
              <a:cxn ang="0">
                <a:pos x="connsiteX1" y="connsiteY1"/>
              </a:cxn>
              <a:cxn ang="0">
                <a:pos x="connsiteX2" y="connsiteY2"/>
              </a:cxn>
              <a:cxn ang="0">
                <a:pos x="connsiteX3" y="connsiteY3"/>
              </a:cxn>
            </a:cxnLst>
            <a:rect l="l" t="t" r="r" b="b"/>
            <a:pathLst>
              <a:path w="24716" h="7057">
                <a:moveTo>
                  <a:pt x="0" y="0"/>
                </a:moveTo>
                <a:lnTo>
                  <a:pt x="7436" y="880"/>
                </a:lnTo>
                <a:lnTo>
                  <a:pt x="24716" y="7057"/>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A2B25567-7AE3-0CAA-87BC-23C514360DCE}"/>
              </a:ext>
            </a:extLst>
          </p:cNvPr>
          <p:cNvSpPr/>
          <p:nvPr/>
        </p:nvSpPr>
        <p:spPr>
          <a:xfrm>
            <a:off x="7525899" y="9237448"/>
            <a:ext cx="54570" cy="19508"/>
          </a:xfrm>
          <a:custGeom>
            <a:avLst/>
            <a:gdLst>
              <a:gd name="connsiteX0" fmla="*/ 0 w 54570"/>
              <a:gd name="connsiteY0" fmla="*/ 0 h 19508"/>
              <a:gd name="connsiteX1" fmla="*/ 34253 w 54570"/>
              <a:gd name="connsiteY1" fmla="*/ 9781 h 19508"/>
              <a:gd name="connsiteX2" fmla="*/ 54570 w 54570"/>
              <a:gd name="connsiteY2" fmla="*/ 19508 h 19508"/>
              <a:gd name="connsiteX3" fmla="*/ 0 w 54570"/>
              <a:gd name="connsiteY3" fmla="*/ 0 h 19508"/>
            </a:gdLst>
            <a:ahLst/>
            <a:cxnLst>
              <a:cxn ang="0">
                <a:pos x="connsiteX0" y="connsiteY0"/>
              </a:cxn>
              <a:cxn ang="0">
                <a:pos x="connsiteX1" y="connsiteY1"/>
              </a:cxn>
              <a:cxn ang="0">
                <a:pos x="connsiteX2" y="connsiteY2"/>
              </a:cxn>
              <a:cxn ang="0">
                <a:pos x="connsiteX3" y="connsiteY3"/>
              </a:cxn>
            </a:cxnLst>
            <a:rect l="l" t="t" r="r" b="b"/>
            <a:pathLst>
              <a:path w="54570" h="19508">
                <a:moveTo>
                  <a:pt x="0" y="0"/>
                </a:moveTo>
                <a:lnTo>
                  <a:pt x="34253" y="9781"/>
                </a:lnTo>
                <a:lnTo>
                  <a:pt x="54570" y="19508"/>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9A5335DC-4418-3BB6-044F-534EA4C9CDEB}"/>
              </a:ext>
            </a:extLst>
          </p:cNvPr>
          <p:cNvSpPr/>
          <p:nvPr/>
        </p:nvSpPr>
        <p:spPr>
          <a:xfrm>
            <a:off x="7580469" y="9256956"/>
            <a:ext cx="26896" cy="12877"/>
          </a:xfrm>
          <a:custGeom>
            <a:avLst/>
            <a:gdLst>
              <a:gd name="connsiteX0" fmla="*/ 0 w 26896"/>
              <a:gd name="connsiteY0" fmla="*/ 0 h 12877"/>
              <a:gd name="connsiteX1" fmla="*/ 13525 w 26896"/>
              <a:gd name="connsiteY1" fmla="*/ 4835 h 12877"/>
              <a:gd name="connsiteX2" fmla="*/ 26896 w 26896"/>
              <a:gd name="connsiteY2" fmla="*/ 12877 h 12877"/>
              <a:gd name="connsiteX3" fmla="*/ 0 w 26896"/>
              <a:gd name="connsiteY3" fmla="*/ 0 h 12877"/>
            </a:gdLst>
            <a:ahLst/>
            <a:cxnLst>
              <a:cxn ang="0">
                <a:pos x="connsiteX0" y="connsiteY0"/>
              </a:cxn>
              <a:cxn ang="0">
                <a:pos x="connsiteX1" y="connsiteY1"/>
              </a:cxn>
              <a:cxn ang="0">
                <a:pos x="connsiteX2" y="connsiteY2"/>
              </a:cxn>
              <a:cxn ang="0">
                <a:pos x="connsiteX3" y="connsiteY3"/>
              </a:cxn>
            </a:cxnLst>
            <a:rect l="l" t="t" r="r" b="b"/>
            <a:pathLst>
              <a:path w="26896" h="12877">
                <a:moveTo>
                  <a:pt x="0" y="0"/>
                </a:moveTo>
                <a:lnTo>
                  <a:pt x="13525" y="4835"/>
                </a:lnTo>
                <a:lnTo>
                  <a:pt x="26896" y="12877"/>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16EF9B6A-A74A-1C1B-9635-3A6C444940A7}"/>
              </a:ext>
            </a:extLst>
          </p:cNvPr>
          <p:cNvSpPr/>
          <p:nvPr/>
        </p:nvSpPr>
        <p:spPr>
          <a:xfrm>
            <a:off x="7499210" y="10302220"/>
            <a:ext cx="52889" cy="31810"/>
          </a:xfrm>
          <a:custGeom>
            <a:avLst/>
            <a:gdLst>
              <a:gd name="connsiteX0" fmla="*/ 0 w 52889"/>
              <a:gd name="connsiteY0" fmla="*/ 0 h 31810"/>
              <a:gd name="connsiteX1" fmla="*/ 20039 w 52889"/>
              <a:gd name="connsiteY1" fmla="*/ 9594 h 31810"/>
              <a:gd name="connsiteX2" fmla="*/ 52889 w 52889"/>
              <a:gd name="connsiteY2" fmla="*/ 31810 h 31810"/>
              <a:gd name="connsiteX3" fmla="*/ 0 w 52889"/>
              <a:gd name="connsiteY3" fmla="*/ 0 h 31810"/>
            </a:gdLst>
            <a:ahLst/>
            <a:cxnLst>
              <a:cxn ang="0">
                <a:pos x="connsiteX0" y="connsiteY0"/>
              </a:cxn>
              <a:cxn ang="0">
                <a:pos x="connsiteX1" y="connsiteY1"/>
              </a:cxn>
              <a:cxn ang="0">
                <a:pos x="connsiteX2" y="connsiteY2"/>
              </a:cxn>
              <a:cxn ang="0">
                <a:pos x="connsiteX3" y="connsiteY3"/>
              </a:cxn>
            </a:cxnLst>
            <a:rect l="l" t="t" r="r" b="b"/>
            <a:pathLst>
              <a:path w="52889" h="31810">
                <a:moveTo>
                  <a:pt x="0" y="0"/>
                </a:moveTo>
                <a:lnTo>
                  <a:pt x="20039" y="9594"/>
                </a:lnTo>
                <a:lnTo>
                  <a:pt x="52889" y="31810"/>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D6C1DC42-0F45-EF72-02D9-36671056C579}"/>
              </a:ext>
            </a:extLst>
          </p:cNvPr>
          <p:cNvSpPr/>
          <p:nvPr/>
        </p:nvSpPr>
        <p:spPr>
          <a:xfrm>
            <a:off x="5501251" y="6670506"/>
            <a:ext cx="172695" cy="138302"/>
          </a:xfrm>
          <a:custGeom>
            <a:avLst/>
            <a:gdLst>
              <a:gd name="connsiteX0" fmla="*/ 0 w 172695"/>
              <a:gd name="connsiteY0" fmla="*/ 0 h 138302"/>
              <a:gd name="connsiteX1" fmla="*/ 94233 w 172695"/>
              <a:gd name="connsiteY1" fmla="*/ 87865 h 138302"/>
              <a:gd name="connsiteX2" fmla="*/ 172695 w 172695"/>
              <a:gd name="connsiteY2" fmla="*/ 138302 h 138302"/>
              <a:gd name="connsiteX3" fmla="*/ 172694 w 172695"/>
              <a:gd name="connsiteY3" fmla="*/ 138302 h 138302"/>
              <a:gd name="connsiteX4" fmla="*/ 94235 w 172695"/>
              <a:gd name="connsiteY4" fmla="*/ 87867 h 138302"/>
              <a:gd name="connsiteX5" fmla="*/ 0 w 172695"/>
              <a:gd name="connsiteY5" fmla="*/ 0 h 138302"/>
              <a:gd name="connsiteX6" fmla="*/ 0 w 172695"/>
              <a:gd name="connsiteY6" fmla="*/ 0 h 13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695" h="138302">
                <a:moveTo>
                  <a:pt x="0" y="0"/>
                </a:moveTo>
                <a:lnTo>
                  <a:pt x="94233" y="87865"/>
                </a:lnTo>
                <a:lnTo>
                  <a:pt x="172695" y="138302"/>
                </a:lnTo>
                <a:lnTo>
                  <a:pt x="172694" y="138302"/>
                </a:lnTo>
                <a:lnTo>
                  <a:pt x="94235" y="87867"/>
                </a:lnTo>
                <a:cubicBezTo>
                  <a:pt x="62024" y="62820"/>
                  <a:pt x="30576" y="33440"/>
                  <a:pt x="0" y="0"/>
                </a:cubicBez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C157455E-E176-BF87-553B-935732C58750}"/>
              </a:ext>
            </a:extLst>
          </p:cNvPr>
          <p:cNvSpPr txBox="1"/>
          <p:nvPr/>
        </p:nvSpPr>
        <p:spPr>
          <a:xfrm>
            <a:off x="12880062" y="1195661"/>
            <a:ext cx="4078224" cy="584775"/>
          </a:xfrm>
          <a:prstGeom prst="rect">
            <a:avLst/>
          </a:prstGeom>
          <a:noFill/>
        </p:spPr>
        <p:txBody>
          <a:bodyPr wrap="square" rtlCol="0">
            <a:spAutoFit/>
          </a:bodyPr>
          <a:lstStyle/>
          <a:p>
            <a:endParaRPr lang="en-US" sz="1600">
              <a:solidFill>
                <a:schemeClr val="bg1">
                  <a:lumMod val="75000"/>
                </a:schemeClr>
              </a:solidFill>
              <a:effectLst>
                <a:outerShdw blurRad="38100" dist="38100" dir="2700000" algn="tl">
                  <a:srgbClr val="000000">
                    <a:alpha val="43137"/>
                  </a:srgbClr>
                </a:outerShdw>
              </a:effectLst>
              <a:latin typeface="Montserrat" panose="00000500000000000000" pitchFamily="2" charset="0"/>
            </a:endParaRPr>
          </a:p>
          <a:p>
            <a:endParaRPr lang="en-US" sz="1600">
              <a:solidFill>
                <a:schemeClr val="bg1">
                  <a:lumMod val="75000"/>
                </a:schemeClr>
              </a:solidFill>
              <a:effectLst>
                <a:outerShdw blurRad="38100" dist="38100" dir="2700000" algn="tl">
                  <a:srgbClr val="000000">
                    <a:alpha val="43137"/>
                  </a:srgbClr>
                </a:outerShdw>
              </a:effectLst>
              <a:latin typeface="Montserrat" panose="00000500000000000000" pitchFamily="2" charset="0"/>
            </a:endParaRPr>
          </a:p>
        </p:txBody>
      </p:sp>
      <p:sp>
        <p:nvSpPr>
          <p:cNvPr id="3" name="TextBox 2">
            <a:extLst>
              <a:ext uri="{FF2B5EF4-FFF2-40B4-BE49-F238E27FC236}">
                <a16:creationId xmlns:a16="http://schemas.microsoft.com/office/drawing/2014/main" id="{48E61A7E-1FDA-4DA9-46DA-FD9A88FEBB56}"/>
              </a:ext>
            </a:extLst>
          </p:cNvPr>
          <p:cNvSpPr txBox="1"/>
          <p:nvPr/>
        </p:nvSpPr>
        <p:spPr>
          <a:xfrm>
            <a:off x="2615184" y="279916"/>
            <a:ext cx="8595360" cy="769441"/>
          </a:xfrm>
          <a:prstGeom prst="rect">
            <a:avLst/>
          </a:prstGeom>
          <a:noFill/>
        </p:spPr>
        <p:txBody>
          <a:bodyPr wrap="square" rtlCol="0">
            <a:spAutoFit/>
          </a:bodyPr>
          <a:lstStyle/>
          <a:p>
            <a:r>
              <a:rPr lang="en-US" sz="4400">
                <a:solidFill>
                  <a:schemeClr val="bg1">
                    <a:lumMod val="85000"/>
                  </a:schemeClr>
                </a:solidFill>
                <a:effectLst>
                  <a:outerShdw blurRad="38100" dist="38100" dir="2700000" algn="tl">
                    <a:srgbClr val="000000">
                      <a:alpha val="43137"/>
                    </a:srgbClr>
                  </a:outerShdw>
                </a:effectLst>
                <a:latin typeface="Montserrat" panose="00000500000000000000" pitchFamily="2" charset="0"/>
              </a:rPr>
              <a:t>Thành phố thông minh hả?</a:t>
            </a:r>
          </a:p>
        </p:txBody>
      </p:sp>
      <p:sp>
        <p:nvSpPr>
          <p:cNvPr id="2" name="Rectangle 1">
            <a:extLst>
              <a:ext uri="{FF2B5EF4-FFF2-40B4-BE49-F238E27FC236}">
                <a16:creationId xmlns:a16="http://schemas.microsoft.com/office/drawing/2014/main" id="{92302B6E-CEFC-7E24-6136-03CB163AB0AE}"/>
              </a:ext>
            </a:extLst>
          </p:cNvPr>
          <p:cNvSpPr/>
          <p:nvPr/>
        </p:nvSpPr>
        <p:spPr>
          <a:xfrm>
            <a:off x="0" y="34673"/>
            <a:ext cx="2114550" cy="6858000"/>
          </a:xfrm>
          <a:prstGeom prst="rect">
            <a:avLst/>
          </a:prstGeom>
          <a:solidFill>
            <a:srgbClr val="121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FA0B1D16-6709-D0BE-80B7-8D234903D2A6}"/>
              </a:ext>
            </a:extLst>
          </p:cNvPr>
          <p:cNvSpPr/>
          <p:nvPr/>
        </p:nvSpPr>
        <p:spPr>
          <a:xfrm>
            <a:off x="195262" y="664636"/>
            <a:ext cx="1724025" cy="369332"/>
          </a:xfrm>
          <a:prstGeom prst="roundRect">
            <a:avLst/>
          </a:prstGeom>
          <a:solidFill>
            <a:srgbClr val="121212"/>
          </a:solidFill>
          <a:ln>
            <a:solidFill>
              <a:srgbClr val="1A2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F4E9312-3530-1A04-4BD5-CD2F78FF83EA}"/>
              </a:ext>
            </a:extLst>
          </p:cNvPr>
          <p:cNvSpPr txBox="1"/>
          <p:nvPr/>
        </p:nvSpPr>
        <p:spPr>
          <a:xfrm>
            <a:off x="295275" y="213980"/>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1. Khái niệm</a:t>
            </a:r>
          </a:p>
        </p:txBody>
      </p:sp>
      <p:pic>
        <p:nvPicPr>
          <p:cNvPr id="6" name="Graphic 5" descr="Close outline">
            <a:extLst>
              <a:ext uri="{FF2B5EF4-FFF2-40B4-BE49-F238E27FC236}">
                <a16:creationId xmlns:a16="http://schemas.microsoft.com/office/drawing/2014/main" id="{6FD86B2A-07E4-10A5-92F6-43A32E6FF5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511855" y="1156834"/>
            <a:ext cx="369332" cy="369332"/>
          </a:xfrm>
          <a:prstGeom prst="rect">
            <a:avLst/>
          </a:prstGeom>
        </p:spPr>
      </p:pic>
      <p:sp>
        <p:nvSpPr>
          <p:cNvPr id="24" name="TextBox 23">
            <a:extLst>
              <a:ext uri="{FF2B5EF4-FFF2-40B4-BE49-F238E27FC236}">
                <a16:creationId xmlns:a16="http://schemas.microsoft.com/office/drawing/2014/main" id="{0642731E-770F-1ED7-C809-B15367AC1CF2}"/>
              </a:ext>
            </a:extLst>
          </p:cNvPr>
          <p:cNvSpPr txBox="1"/>
          <p:nvPr/>
        </p:nvSpPr>
        <p:spPr>
          <a:xfrm>
            <a:off x="295274" y="680025"/>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2. Yếu tố</a:t>
            </a:r>
          </a:p>
        </p:txBody>
      </p:sp>
      <p:sp>
        <p:nvSpPr>
          <p:cNvPr id="25" name="TextBox 24">
            <a:extLst>
              <a:ext uri="{FF2B5EF4-FFF2-40B4-BE49-F238E27FC236}">
                <a16:creationId xmlns:a16="http://schemas.microsoft.com/office/drawing/2014/main" id="{06FE5FCF-6F9D-B601-2734-94C18CA881F4}"/>
              </a:ext>
            </a:extLst>
          </p:cNvPr>
          <p:cNvSpPr txBox="1"/>
          <p:nvPr/>
        </p:nvSpPr>
        <p:spPr>
          <a:xfrm>
            <a:off x="2657546" y="1229514"/>
            <a:ext cx="4052935" cy="830997"/>
          </a:xfrm>
          <a:prstGeom prst="rect">
            <a:avLst/>
          </a:prstGeom>
          <a:noFill/>
        </p:spPr>
        <p:txBody>
          <a:bodyPr wrap="square" rtlCol="0">
            <a:spAutoFit/>
          </a:bodyPr>
          <a:lstStyle/>
          <a:p>
            <a:r>
              <a:rPr lang="en-US" sz="1600">
                <a:solidFill>
                  <a:schemeClr val="bg1">
                    <a:lumMod val="85000"/>
                  </a:schemeClr>
                </a:solidFill>
                <a:latin typeface="Montserrat" panose="00000500000000000000" pitchFamily="2" charset="0"/>
              </a:rPr>
              <a:t>Có vài yếu tố cơ bản để quyết định xem thành phố nào đó có phải là thành phố thông minh hay không.</a:t>
            </a:r>
          </a:p>
        </p:txBody>
      </p:sp>
      <p:sp>
        <p:nvSpPr>
          <p:cNvPr id="29" name="Rectangle: Rounded Corners 28">
            <a:extLst>
              <a:ext uri="{FF2B5EF4-FFF2-40B4-BE49-F238E27FC236}">
                <a16:creationId xmlns:a16="http://schemas.microsoft.com/office/drawing/2014/main" id="{51D87FE3-142F-30EE-FC04-8F5D7D0BB224}"/>
              </a:ext>
            </a:extLst>
          </p:cNvPr>
          <p:cNvSpPr/>
          <p:nvPr/>
        </p:nvSpPr>
        <p:spPr>
          <a:xfrm>
            <a:off x="7299256" y="2872968"/>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F187F80A-F194-D6F3-745B-E8D8269D50DA}"/>
              </a:ext>
            </a:extLst>
          </p:cNvPr>
          <p:cNvSpPr/>
          <p:nvPr/>
        </p:nvSpPr>
        <p:spPr>
          <a:xfrm>
            <a:off x="7299255" y="3917519"/>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AC72A771-E4BC-FFAF-02D0-EEF34DEE6AD2}"/>
              </a:ext>
            </a:extLst>
          </p:cNvPr>
          <p:cNvSpPr/>
          <p:nvPr/>
        </p:nvSpPr>
        <p:spPr>
          <a:xfrm>
            <a:off x="7299255" y="5015346"/>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city skyline at night&#10;&#10;Description automatically generated">
            <a:extLst>
              <a:ext uri="{FF2B5EF4-FFF2-40B4-BE49-F238E27FC236}">
                <a16:creationId xmlns:a16="http://schemas.microsoft.com/office/drawing/2014/main" id="{E692FA1B-103F-4CD1-DA01-BE1113456A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3355" y="3642410"/>
            <a:ext cx="4052935" cy="2701957"/>
          </a:xfrm>
          <a:prstGeom prst="rect">
            <a:avLst/>
          </a:prstGeom>
          <a:effectLst>
            <a:outerShdw blurRad="50800" dist="38100" dir="5400000" algn="t" rotWithShape="0">
              <a:prstClr val="black">
                <a:alpha val="40000"/>
              </a:prstClr>
            </a:outerShdw>
          </a:effectLst>
        </p:spPr>
      </p:pic>
      <p:sp>
        <p:nvSpPr>
          <p:cNvPr id="34" name="Rectangle 33">
            <a:extLst>
              <a:ext uri="{FF2B5EF4-FFF2-40B4-BE49-F238E27FC236}">
                <a16:creationId xmlns:a16="http://schemas.microsoft.com/office/drawing/2014/main" id="{A4B34D19-C3CA-F9D5-9655-FD3E659831E4}"/>
              </a:ext>
            </a:extLst>
          </p:cNvPr>
          <p:cNvSpPr/>
          <p:nvPr/>
        </p:nvSpPr>
        <p:spPr>
          <a:xfrm>
            <a:off x="6081098" y="3196133"/>
            <a:ext cx="890016" cy="830997"/>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6EC3110-F163-1DBD-5580-4362D4C98EC8}"/>
              </a:ext>
            </a:extLst>
          </p:cNvPr>
          <p:cNvSpPr/>
          <p:nvPr/>
        </p:nvSpPr>
        <p:spPr>
          <a:xfrm>
            <a:off x="2235427" y="5854215"/>
            <a:ext cx="890016" cy="830997"/>
          </a:xfrm>
          <a:prstGeom prst="rect">
            <a:avLst/>
          </a:prstGeom>
          <a:solidFill>
            <a:schemeClr val="bg2">
              <a:lumMod val="10000"/>
            </a:schemeClr>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0E5ED5F9-959B-9F4E-F112-0B4B61682559}"/>
              </a:ext>
            </a:extLst>
          </p:cNvPr>
          <p:cNvSpPr txBox="1"/>
          <p:nvPr/>
        </p:nvSpPr>
        <p:spPr>
          <a:xfrm>
            <a:off x="7299255" y="3071666"/>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Giáo dục</a:t>
            </a:r>
          </a:p>
        </p:txBody>
      </p:sp>
      <p:sp>
        <p:nvSpPr>
          <p:cNvPr id="38" name="TextBox 37">
            <a:extLst>
              <a:ext uri="{FF2B5EF4-FFF2-40B4-BE49-F238E27FC236}">
                <a16:creationId xmlns:a16="http://schemas.microsoft.com/office/drawing/2014/main" id="{5994599C-2EC6-8D83-9250-5FC237A3F54D}"/>
              </a:ext>
            </a:extLst>
          </p:cNvPr>
          <p:cNvSpPr txBox="1"/>
          <p:nvPr/>
        </p:nvSpPr>
        <p:spPr>
          <a:xfrm>
            <a:off x="7299255" y="4118931"/>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Kinh tế</a:t>
            </a:r>
          </a:p>
        </p:txBody>
      </p:sp>
      <p:sp>
        <p:nvSpPr>
          <p:cNvPr id="39" name="TextBox 38">
            <a:extLst>
              <a:ext uri="{FF2B5EF4-FFF2-40B4-BE49-F238E27FC236}">
                <a16:creationId xmlns:a16="http://schemas.microsoft.com/office/drawing/2014/main" id="{69AF073D-A10A-808F-0DF1-B0BC5602CFEA}"/>
              </a:ext>
            </a:extLst>
          </p:cNvPr>
          <p:cNvSpPr txBox="1"/>
          <p:nvPr/>
        </p:nvSpPr>
        <p:spPr>
          <a:xfrm>
            <a:off x="7336422" y="5215401"/>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Cơ sở vật chất</a:t>
            </a:r>
          </a:p>
        </p:txBody>
      </p:sp>
      <p:sp>
        <p:nvSpPr>
          <p:cNvPr id="28" name="Rectangle: Rounded Corners 27">
            <a:extLst>
              <a:ext uri="{FF2B5EF4-FFF2-40B4-BE49-F238E27FC236}">
                <a16:creationId xmlns:a16="http://schemas.microsoft.com/office/drawing/2014/main" id="{A3978964-797E-FE8F-C767-3D46BC952226}"/>
              </a:ext>
            </a:extLst>
          </p:cNvPr>
          <p:cNvSpPr/>
          <p:nvPr/>
        </p:nvSpPr>
        <p:spPr>
          <a:xfrm>
            <a:off x="2593355" y="1236739"/>
            <a:ext cx="8782497" cy="5340632"/>
          </a:xfrm>
          <a:prstGeom prst="roundRect">
            <a:avLst>
              <a:gd name="adj" fmla="val 4764"/>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D077115-78A7-D76D-4A57-63CAD8C62B90}"/>
              </a:ext>
            </a:extLst>
          </p:cNvPr>
          <p:cNvSpPr txBox="1"/>
          <p:nvPr/>
        </p:nvSpPr>
        <p:spPr>
          <a:xfrm>
            <a:off x="7297629" y="1452633"/>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Công nghệ</a:t>
            </a:r>
          </a:p>
        </p:txBody>
      </p:sp>
      <p:sp>
        <p:nvSpPr>
          <p:cNvPr id="8" name="TextBox 7">
            <a:extLst>
              <a:ext uri="{FF2B5EF4-FFF2-40B4-BE49-F238E27FC236}">
                <a16:creationId xmlns:a16="http://schemas.microsoft.com/office/drawing/2014/main" id="{D166886C-C3F9-B85B-67E4-986EE31C17C3}"/>
              </a:ext>
            </a:extLst>
          </p:cNvPr>
          <p:cNvSpPr txBox="1"/>
          <p:nvPr/>
        </p:nvSpPr>
        <p:spPr>
          <a:xfrm>
            <a:off x="7525654" y="1909564"/>
            <a:ext cx="3658445" cy="338554"/>
          </a:xfrm>
          <a:prstGeom prst="rect">
            <a:avLst/>
          </a:prstGeom>
          <a:noFill/>
        </p:spPr>
        <p:txBody>
          <a:bodyPr wrap="square" rtlCol="0">
            <a:spAutoFit/>
          </a:bodyPr>
          <a:lstStyle/>
          <a:p>
            <a:r>
              <a:rPr lang="en-US" sz="1600">
                <a:solidFill>
                  <a:schemeClr val="bg1">
                    <a:lumMod val="65000"/>
                  </a:schemeClr>
                </a:solidFill>
                <a:effectLst>
                  <a:outerShdw blurRad="38100" dist="38100" dir="2700000" algn="tl">
                    <a:srgbClr val="000000">
                      <a:alpha val="43137"/>
                    </a:srgbClr>
                  </a:outerShdw>
                </a:effectLst>
                <a:latin typeface="Montserrat" panose="00000500000000000000" pitchFamily="2" charset="0"/>
              </a:rPr>
              <a:t>Thành phố thông minh nên có:</a:t>
            </a:r>
          </a:p>
        </p:txBody>
      </p:sp>
      <p:sp>
        <p:nvSpPr>
          <p:cNvPr id="11" name="TextBox 10">
            <a:extLst>
              <a:ext uri="{FF2B5EF4-FFF2-40B4-BE49-F238E27FC236}">
                <a16:creationId xmlns:a16="http://schemas.microsoft.com/office/drawing/2014/main" id="{161D22C9-23E0-752B-0B34-E5A8A4DDCD91}"/>
              </a:ext>
            </a:extLst>
          </p:cNvPr>
          <p:cNvSpPr txBox="1"/>
          <p:nvPr/>
        </p:nvSpPr>
        <p:spPr>
          <a:xfrm>
            <a:off x="7607365" y="2306220"/>
            <a:ext cx="3270185" cy="1200329"/>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2">
                    <a:lumMod val="90000"/>
                  </a:schemeClr>
                </a:solidFill>
                <a:latin typeface="Montserrat" panose="00000500000000000000" pitchFamily="2" charset="0"/>
              </a:rPr>
              <a:t>Các dịch vụ, hạ tầng được quản lý bằng công nghệ điện toán thông minh</a:t>
            </a:r>
          </a:p>
        </p:txBody>
      </p:sp>
      <p:sp>
        <p:nvSpPr>
          <p:cNvPr id="12" name="TextBox 11">
            <a:extLst>
              <a:ext uri="{FF2B5EF4-FFF2-40B4-BE49-F238E27FC236}">
                <a16:creationId xmlns:a16="http://schemas.microsoft.com/office/drawing/2014/main" id="{72464F2A-4453-1F3F-3E64-1C262CF46DCD}"/>
              </a:ext>
            </a:extLst>
          </p:cNvPr>
          <p:cNvSpPr txBox="1"/>
          <p:nvPr/>
        </p:nvSpPr>
        <p:spPr>
          <a:xfrm>
            <a:off x="7561116" y="3506549"/>
            <a:ext cx="3270185"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2">
                    <a:lumMod val="90000"/>
                  </a:schemeClr>
                </a:solidFill>
                <a:latin typeface="Montserrat" panose="00000500000000000000" pitchFamily="2" charset="0"/>
              </a:rPr>
              <a:t>Có chính phủ số và có nền kinh tế ổn định dựa trên công nghệ</a:t>
            </a:r>
          </a:p>
        </p:txBody>
      </p:sp>
      <p:sp>
        <p:nvSpPr>
          <p:cNvPr id="13" name="TextBox 12">
            <a:extLst>
              <a:ext uri="{FF2B5EF4-FFF2-40B4-BE49-F238E27FC236}">
                <a16:creationId xmlns:a16="http://schemas.microsoft.com/office/drawing/2014/main" id="{AA5C91FC-CCC2-A8C1-45B6-DC9973E49D10}"/>
              </a:ext>
            </a:extLst>
          </p:cNvPr>
          <p:cNvSpPr txBox="1"/>
          <p:nvPr/>
        </p:nvSpPr>
        <p:spPr>
          <a:xfrm>
            <a:off x="7584499" y="4436936"/>
            <a:ext cx="3270185"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2">
                    <a:lumMod val="90000"/>
                  </a:schemeClr>
                </a:solidFill>
                <a:latin typeface="Montserrat" panose="00000500000000000000" pitchFamily="2" charset="0"/>
              </a:rPr>
              <a:t>Công dân được tiếp cận đến những kiến thức, công nghệ mới </a:t>
            </a:r>
          </a:p>
        </p:txBody>
      </p:sp>
      <p:pic>
        <p:nvPicPr>
          <p:cNvPr id="1026" name="Picture 2">
            <a:extLst>
              <a:ext uri="{FF2B5EF4-FFF2-40B4-BE49-F238E27FC236}">
                <a16:creationId xmlns:a16="http://schemas.microsoft.com/office/drawing/2014/main" id="{389850BC-35B9-3403-D729-655C58C54D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0518" y="3101636"/>
            <a:ext cx="4335017" cy="290030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A175F0D-94CF-750E-BD87-71B47CA9E769}"/>
              </a:ext>
            </a:extLst>
          </p:cNvPr>
          <p:cNvSpPr/>
          <p:nvPr/>
        </p:nvSpPr>
        <p:spPr>
          <a:xfrm>
            <a:off x="2680435" y="2726843"/>
            <a:ext cx="890016" cy="830997"/>
          </a:xfrm>
          <a:prstGeom prst="rect">
            <a:avLst/>
          </a:prstGeom>
          <a:solidFill>
            <a:schemeClr val="bg2">
              <a:lumMod val="10000"/>
            </a:schemeClr>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CB48438-20B8-8E44-3133-7F350283EF53}"/>
              </a:ext>
            </a:extLst>
          </p:cNvPr>
          <p:cNvSpPr/>
          <p:nvPr/>
        </p:nvSpPr>
        <p:spPr>
          <a:xfrm>
            <a:off x="6971114" y="5621261"/>
            <a:ext cx="890016" cy="830997"/>
          </a:xfrm>
          <a:prstGeom prst="rect">
            <a:avLst/>
          </a:prstGeom>
          <a:solidFill>
            <a:schemeClr val="bg2">
              <a:lumMod val="10000"/>
            </a:schemeClr>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1B26B6F8-95FA-92AF-3D60-46B8E3A4C44B}"/>
              </a:ext>
            </a:extLst>
          </p:cNvPr>
          <p:cNvCxnSpPr/>
          <p:nvPr/>
        </p:nvCxnSpPr>
        <p:spPr>
          <a:xfrm>
            <a:off x="3618760" y="2872968"/>
            <a:ext cx="3797362" cy="0"/>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F43F93F-F415-E59F-A690-A4C94A9D5B24}"/>
              </a:ext>
            </a:extLst>
          </p:cNvPr>
          <p:cNvCxnSpPr>
            <a:cxnSpLocks/>
          </p:cNvCxnSpPr>
          <p:nvPr/>
        </p:nvCxnSpPr>
        <p:spPr>
          <a:xfrm>
            <a:off x="3070518" y="6247081"/>
            <a:ext cx="3900596" cy="0"/>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36929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596</TotalTime>
  <Words>813</Words>
  <Application>Microsoft Office PowerPoint</Application>
  <PresentationFormat>Widescreen</PresentationFormat>
  <Paragraphs>94</Paragraphs>
  <Slides>11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Aptos Display</vt:lpstr>
      <vt:lpstr>Arial</vt:lpstr>
      <vt:lpstr>Montserrat</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Johnny Carbire</dc:creator>
  <cp:lastModifiedBy>Johnny Carbire</cp:lastModifiedBy>
  <cp:revision>16</cp:revision>
  <dcterms:created xsi:type="dcterms:W3CDTF">2024-12-04T06:04:37Z</dcterms:created>
  <dcterms:modified xsi:type="dcterms:W3CDTF">2024-12-07T11:45:19Z</dcterms:modified>
</cp:coreProperties>
</file>